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Helvetica World Bold" charset="1" panose="020B0800040000020004"/>
      <p:regular r:id="rId18"/>
    </p:embeddedFont>
    <p:embeddedFont>
      <p:font typeface="DM Sans" charset="1" panose="00000000000000000000"/>
      <p:regular r:id="rId19"/>
    </p:embeddedFont>
    <p:embeddedFont>
      <p:font typeface="League Gothic" charset="1" panose="00000500000000000000"/>
      <p:regular r:id="rId20"/>
    </p:embeddedFont>
    <p:embeddedFont>
      <p:font typeface="DM Sans Bold" charset="1" panose="00000000000000000000"/>
      <p:regular r:id="rId21"/>
    </p:embeddedFont>
    <p:embeddedFont>
      <p:font typeface="Poppins Bold" charset="1" panose="00000800000000000000"/>
      <p:regular r:id="rId22"/>
    </p:embeddedFont>
    <p:embeddedFont>
      <p:font typeface="Helvetica World" charset="1" panose="020B0500040000020004"/>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 Id="rId4"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5.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 Id="rId9"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20.jpeg" Type="http://schemas.openxmlformats.org/officeDocument/2006/relationships/image"/><Relationship Id="rId4" Target="../media/image21.jpeg" Type="http://schemas.openxmlformats.org/officeDocument/2006/relationships/image"/><Relationship Id="rId5" Target="../media/image22.jpeg" Type="http://schemas.openxmlformats.org/officeDocument/2006/relationships/image"/><Relationship Id="rId6" Target="../media/image23.jpeg" Type="http://schemas.openxmlformats.org/officeDocument/2006/relationships/image"/><Relationship Id="rId7" Target="../media/image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 Id="rId4" Target="../media/image26.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 Id="rId7" Target="../media/image29.png" Type="http://schemas.openxmlformats.org/officeDocument/2006/relationships/image"/><Relationship Id="rId8"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5.png" Type="http://schemas.openxmlformats.org/officeDocument/2006/relationships/image"/><Relationship Id="rId4" Target="../media/image31.png" Type="http://schemas.openxmlformats.org/officeDocument/2006/relationships/image"/><Relationship Id="rId5" Target="../media/image32.png" Type="http://schemas.openxmlformats.org/officeDocument/2006/relationships/image"/><Relationship Id="rId6" Target="../media/image33.png" Type="http://schemas.openxmlformats.org/officeDocument/2006/relationships/image"/><Relationship Id="rId7" Target="../media/image3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11" Target="tel:+916300835346" TargetMode="External" Type="http://schemas.openxmlformats.org/officeDocument/2006/relationships/hyperlink"/><Relationship Id="rId12" Target="http://www.vgtaxadvisors.com" TargetMode="External" Type="http://schemas.openxmlformats.org/officeDocument/2006/relationships/hyperlink"/><Relationship Id="rId13" Target="mailto:contact@vgtaxadvisors.com" TargetMode="External" Type="http://schemas.openxmlformats.org/officeDocument/2006/relationships/hyperlink"/><Relationship Id="rId14" Target="mailto:hyd.agassociates@gmail.com" TargetMode="External" Type="http://schemas.openxmlformats.org/officeDocument/2006/relationships/hyperlink"/><Relationship Id="rId15" Target="../media/image5.pn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http://www.vgtaxadvisors.com" TargetMode="External" Type="http://schemas.openxmlformats.org/officeDocument/2006/relationships/hyperlink"/><Relationship Id="rId7"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grpSp>
        <p:nvGrpSpPr>
          <p:cNvPr name="Group 2" id="2"/>
          <p:cNvGrpSpPr/>
          <p:nvPr/>
        </p:nvGrpSpPr>
        <p:grpSpPr>
          <a:xfrm rot="0">
            <a:off x="740161" y="-850927"/>
            <a:ext cx="11918330" cy="1191833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C0DF"/>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0">
            <a:off x="-1758191" y="3049293"/>
            <a:ext cx="11554895" cy="1043091"/>
            <a:chOff x="0" y="0"/>
            <a:chExt cx="4501915" cy="406400"/>
          </a:xfrm>
        </p:grpSpPr>
        <p:sp>
          <p:nvSpPr>
            <p:cNvPr name="Freeform 6" id="6"/>
            <p:cNvSpPr/>
            <p:nvPr/>
          </p:nvSpPr>
          <p:spPr>
            <a:xfrm flipH="false" flipV="false" rot="0">
              <a:off x="0" y="0"/>
              <a:ext cx="4501915" cy="406400"/>
            </a:xfrm>
            <a:custGeom>
              <a:avLst/>
              <a:gdLst/>
              <a:ahLst/>
              <a:cxnLst/>
              <a:rect r="r" b="b" t="t" l="l"/>
              <a:pathLst>
                <a:path h="406400" w="4501915">
                  <a:moveTo>
                    <a:pt x="4298715" y="0"/>
                  </a:moveTo>
                  <a:cubicBezTo>
                    <a:pt x="4410940" y="0"/>
                    <a:pt x="4501915" y="90976"/>
                    <a:pt x="4501915" y="203200"/>
                  </a:cubicBezTo>
                  <a:cubicBezTo>
                    <a:pt x="4501915" y="315424"/>
                    <a:pt x="4410940" y="406400"/>
                    <a:pt x="4298715" y="406400"/>
                  </a:cubicBezTo>
                  <a:lnTo>
                    <a:pt x="203200" y="406400"/>
                  </a:lnTo>
                  <a:cubicBezTo>
                    <a:pt x="90976" y="406400"/>
                    <a:pt x="0" y="315424"/>
                    <a:pt x="0" y="203200"/>
                  </a:cubicBezTo>
                  <a:cubicBezTo>
                    <a:pt x="0" y="90976"/>
                    <a:pt x="90976" y="0"/>
                    <a:pt x="203200" y="0"/>
                  </a:cubicBezTo>
                  <a:close/>
                </a:path>
              </a:pathLst>
            </a:custGeom>
            <a:solidFill>
              <a:srgbClr val="FFD118"/>
            </a:solidFill>
          </p:spPr>
        </p:sp>
        <p:sp>
          <p:nvSpPr>
            <p:cNvPr name="TextBox 7" id="7"/>
            <p:cNvSpPr txBox="true"/>
            <p:nvPr/>
          </p:nvSpPr>
          <p:spPr>
            <a:xfrm>
              <a:off x="0" y="-38100"/>
              <a:ext cx="4501915" cy="444500"/>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1084888" y="9220218"/>
            <a:ext cx="528950" cy="528950"/>
          </a:xfrm>
          <a:custGeom>
            <a:avLst/>
            <a:gdLst/>
            <a:ahLst/>
            <a:cxnLst/>
            <a:rect r="r" b="b" t="t" l="l"/>
            <a:pathLst>
              <a:path h="528950" w="528950">
                <a:moveTo>
                  <a:pt x="0" y="0"/>
                </a:moveTo>
                <a:lnTo>
                  <a:pt x="528949" y="0"/>
                </a:lnTo>
                <a:lnTo>
                  <a:pt x="528949" y="528950"/>
                </a:lnTo>
                <a:lnTo>
                  <a:pt x="0" y="5289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12892560" y="-850927"/>
            <a:ext cx="7921418" cy="792141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2A5C9F">
                    <a:alpha val="100000"/>
                  </a:srgbClr>
                </a:gs>
              </a:gsLst>
              <a:lin ang="0"/>
            </a:gra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2" id="12"/>
          <p:cNvGrpSpPr/>
          <p:nvPr/>
        </p:nvGrpSpPr>
        <p:grpSpPr>
          <a:xfrm rot="0">
            <a:off x="13209782" y="-533705"/>
            <a:ext cx="7286973" cy="728697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118"/>
            </a:solidFill>
          </p:spPr>
        </p:sp>
        <p:sp>
          <p:nvSpPr>
            <p:cNvPr name="TextBox 14" id="1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5" id="15"/>
          <p:cNvGrpSpPr/>
          <p:nvPr/>
        </p:nvGrpSpPr>
        <p:grpSpPr>
          <a:xfrm rot="0">
            <a:off x="13454125" y="-289362"/>
            <a:ext cx="6798287" cy="6798287"/>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853" t="0" r="-25853" b="0"/>
              </a:stretch>
            </a:blipFill>
          </p:spPr>
        </p:sp>
      </p:grpSp>
      <p:grpSp>
        <p:nvGrpSpPr>
          <p:cNvPr name="Group 17" id="17"/>
          <p:cNvGrpSpPr/>
          <p:nvPr/>
        </p:nvGrpSpPr>
        <p:grpSpPr>
          <a:xfrm rot="0">
            <a:off x="11595748" y="3109782"/>
            <a:ext cx="5727461" cy="6532925"/>
            <a:chOff x="0" y="0"/>
            <a:chExt cx="812800" cy="927106"/>
          </a:xfrm>
        </p:grpSpPr>
        <p:sp>
          <p:nvSpPr>
            <p:cNvPr name="Freeform 18" id="18"/>
            <p:cNvSpPr/>
            <p:nvPr/>
          </p:nvSpPr>
          <p:spPr>
            <a:xfrm flipH="false" flipV="false" rot="0">
              <a:off x="0" y="0"/>
              <a:ext cx="812800" cy="927106"/>
            </a:xfrm>
            <a:custGeom>
              <a:avLst/>
              <a:gdLst/>
              <a:ahLst/>
              <a:cxnLst/>
              <a:rect r="r" b="b" t="t" l="l"/>
              <a:pathLst>
                <a:path h="927106" w="812800">
                  <a:moveTo>
                    <a:pt x="406400" y="0"/>
                  </a:moveTo>
                  <a:cubicBezTo>
                    <a:pt x="181951" y="0"/>
                    <a:pt x="0" y="207540"/>
                    <a:pt x="0" y="463553"/>
                  </a:cubicBezTo>
                  <a:cubicBezTo>
                    <a:pt x="0" y="719566"/>
                    <a:pt x="181951" y="927106"/>
                    <a:pt x="406400" y="927106"/>
                  </a:cubicBezTo>
                  <a:cubicBezTo>
                    <a:pt x="630849" y="927106"/>
                    <a:pt x="812800" y="719566"/>
                    <a:pt x="812800" y="463553"/>
                  </a:cubicBezTo>
                  <a:cubicBezTo>
                    <a:pt x="812800" y="207540"/>
                    <a:pt x="630849" y="0"/>
                    <a:pt x="406400" y="0"/>
                  </a:cubicBezTo>
                  <a:close/>
                </a:path>
              </a:pathLst>
            </a:custGeom>
            <a:gradFill rotWithShape="true">
              <a:gsLst>
                <a:gs pos="0">
                  <a:srgbClr val="002960">
                    <a:alpha val="100000"/>
                  </a:srgbClr>
                </a:gs>
                <a:gs pos="100000">
                  <a:srgbClr val="2A5C9F">
                    <a:alpha val="100000"/>
                  </a:srgbClr>
                </a:gs>
              </a:gsLst>
              <a:lin ang="0"/>
            </a:gradFill>
          </p:spPr>
        </p:sp>
        <p:sp>
          <p:nvSpPr>
            <p:cNvPr name="TextBox 19" id="19"/>
            <p:cNvSpPr txBox="true"/>
            <p:nvPr/>
          </p:nvSpPr>
          <p:spPr>
            <a:xfrm>
              <a:off x="76200" y="39291"/>
              <a:ext cx="660400" cy="800898"/>
            </a:xfrm>
            <a:prstGeom prst="rect">
              <a:avLst/>
            </a:prstGeom>
          </p:spPr>
          <p:txBody>
            <a:bodyPr anchor="ctr" rtlCol="false" tIns="50800" lIns="50800" bIns="50800" rIns="50800"/>
            <a:lstStyle/>
            <a:p>
              <a:pPr algn="ctr">
                <a:lnSpc>
                  <a:spcPts val="3504"/>
                </a:lnSpc>
              </a:pPr>
            </a:p>
          </p:txBody>
        </p:sp>
      </p:grpSp>
      <p:grpSp>
        <p:nvGrpSpPr>
          <p:cNvPr name="Group 20" id="20"/>
          <p:cNvGrpSpPr/>
          <p:nvPr/>
        </p:nvGrpSpPr>
        <p:grpSpPr>
          <a:xfrm rot="0">
            <a:off x="11075523" y="3201388"/>
            <a:ext cx="1373330" cy="137333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2" id="2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3" id="23"/>
          <p:cNvGrpSpPr/>
          <p:nvPr/>
        </p:nvGrpSpPr>
        <p:grpSpPr>
          <a:xfrm rot="0">
            <a:off x="11980137" y="2250735"/>
            <a:ext cx="678354" cy="67835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5" id="2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6" id="26"/>
          <p:cNvGrpSpPr/>
          <p:nvPr/>
        </p:nvGrpSpPr>
        <p:grpSpPr>
          <a:xfrm rot="0">
            <a:off x="16817481" y="8591040"/>
            <a:ext cx="424913" cy="424913"/>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8" id="28"/>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9" id="29"/>
          <p:cNvGrpSpPr/>
          <p:nvPr/>
        </p:nvGrpSpPr>
        <p:grpSpPr>
          <a:xfrm rot="0">
            <a:off x="17259300" y="7568758"/>
            <a:ext cx="908412" cy="908412"/>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1" id="3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2" id="32"/>
          <p:cNvGrpSpPr/>
          <p:nvPr/>
        </p:nvGrpSpPr>
        <p:grpSpPr>
          <a:xfrm rot="0">
            <a:off x="11719376" y="3357082"/>
            <a:ext cx="5480206" cy="6114525"/>
            <a:chOff x="0" y="0"/>
            <a:chExt cx="906195" cy="1011085"/>
          </a:xfrm>
        </p:grpSpPr>
        <p:sp>
          <p:nvSpPr>
            <p:cNvPr name="Freeform 33" id="33"/>
            <p:cNvSpPr/>
            <p:nvPr/>
          </p:nvSpPr>
          <p:spPr>
            <a:xfrm flipH="false" flipV="false" rot="0">
              <a:off x="0" y="0"/>
              <a:ext cx="906195" cy="1011085"/>
            </a:xfrm>
            <a:custGeom>
              <a:avLst/>
              <a:gdLst/>
              <a:ahLst/>
              <a:cxnLst/>
              <a:rect r="r" b="b" t="t" l="l"/>
              <a:pathLst>
                <a:path h="1011085" w="906195">
                  <a:moveTo>
                    <a:pt x="453098" y="0"/>
                  </a:moveTo>
                  <a:cubicBezTo>
                    <a:pt x="202859" y="0"/>
                    <a:pt x="0" y="226339"/>
                    <a:pt x="0" y="505542"/>
                  </a:cubicBezTo>
                  <a:cubicBezTo>
                    <a:pt x="0" y="784746"/>
                    <a:pt x="202859" y="1011085"/>
                    <a:pt x="453098" y="1011085"/>
                  </a:cubicBezTo>
                  <a:cubicBezTo>
                    <a:pt x="703337" y="1011085"/>
                    <a:pt x="906195" y="784746"/>
                    <a:pt x="906195" y="505542"/>
                  </a:cubicBezTo>
                  <a:cubicBezTo>
                    <a:pt x="906195" y="226339"/>
                    <a:pt x="703337" y="0"/>
                    <a:pt x="453098" y="0"/>
                  </a:cubicBezTo>
                  <a:close/>
                </a:path>
              </a:pathLst>
            </a:custGeom>
            <a:blipFill>
              <a:blip r:embed="rId5"/>
              <a:stretch>
                <a:fillRect l="-5787" t="0" r="-5787" b="0"/>
              </a:stretch>
            </a:blipFill>
          </p:spPr>
        </p:sp>
      </p:grpSp>
      <p:grpSp>
        <p:nvGrpSpPr>
          <p:cNvPr name="Group 34" id="34"/>
          <p:cNvGrpSpPr/>
          <p:nvPr/>
        </p:nvGrpSpPr>
        <p:grpSpPr>
          <a:xfrm rot="0">
            <a:off x="10997603" y="8234562"/>
            <a:ext cx="1196291" cy="1196291"/>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6" id="3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7" id="37"/>
          <p:cNvGrpSpPr/>
          <p:nvPr/>
        </p:nvGrpSpPr>
        <p:grpSpPr>
          <a:xfrm rot="0">
            <a:off x="12470245" y="9000106"/>
            <a:ext cx="739537" cy="739537"/>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9" id="3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Freeform 40" id="40"/>
          <p:cNvSpPr/>
          <p:nvPr/>
        </p:nvSpPr>
        <p:spPr>
          <a:xfrm flipH="false" flipV="false" rot="0">
            <a:off x="-1471016" y="-850927"/>
            <a:ext cx="5750608" cy="5750608"/>
          </a:xfrm>
          <a:custGeom>
            <a:avLst/>
            <a:gdLst/>
            <a:ahLst/>
            <a:cxnLst/>
            <a:rect r="r" b="b" t="t" l="l"/>
            <a:pathLst>
              <a:path h="5750608" w="5750608">
                <a:moveTo>
                  <a:pt x="0" y="0"/>
                </a:moveTo>
                <a:lnTo>
                  <a:pt x="5750607" y="0"/>
                </a:lnTo>
                <a:lnTo>
                  <a:pt x="5750607" y="5750608"/>
                </a:lnTo>
                <a:lnTo>
                  <a:pt x="0" y="5750608"/>
                </a:lnTo>
                <a:lnTo>
                  <a:pt x="0" y="0"/>
                </a:lnTo>
                <a:close/>
              </a:path>
            </a:pathLst>
          </a:custGeom>
          <a:blipFill>
            <a:blip r:embed="rId6"/>
            <a:stretch>
              <a:fillRect l="0" t="0" r="0" b="0"/>
            </a:stretch>
          </a:blipFill>
        </p:spPr>
      </p:sp>
      <p:grpSp>
        <p:nvGrpSpPr>
          <p:cNvPr name="Group 41" id="41"/>
          <p:cNvGrpSpPr/>
          <p:nvPr/>
        </p:nvGrpSpPr>
        <p:grpSpPr>
          <a:xfrm rot="0">
            <a:off x="-1758191" y="4349560"/>
            <a:ext cx="11554895" cy="1043091"/>
            <a:chOff x="0" y="0"/>
            <a:chExt cx="4501915" cy="406400"/>
          </a:xfrm>
        </p:grpSpPr>
        <p:sp>
          <p:nvSpPr>
            <p:cNvPr name="Freeform 42" id="42"/>
            <p:cNvSpPr/>
            <p:nvPr/>
          </p:nvSpPr>
          <p:spPr>
            <a:xfrm flipH="false" flipV="false" rot="0">
              <a:off x="0" y="0"/>
              <a:ext cx="4501915" cy="406400"/>
            </a:xfrm>
            <a:custGeom>
              <a:avLst/>
              <a:gdLst/>
              <a:ahLst/>
              <a:cxnLst/>
              <a:rect r="r" b="b" t="t" l="l"/>
              <a:pathLst>
                <a:path h="406400" w="4501915">
                  <a:moveTo>
                    <a:pt x="4298715" y="0"/>
                  </a:moveTo>
                  <a:cubicBezTo>
                    <a:pt x="4410940" y="0"/>
                    <a:pt x="4501915" y="90976"/>
                    <a:pt x="4501915" y="203200"/>
                  </a:cubicBezTo>
                  <a:cubicBezTo>
                    <a:pt x="4501915" y="315424"/>
                    <a:pt x="4410940" y="406400"/>
                    <a:pt x="4298715" y="406400"/>
                  </a:cubicBezTo>
                  <a:lnTo>
                    <a:pt x="203200" y="406400"/>
                  </a:lnTo>
                  <a:cubicBezTo>
                    <a:pt x="90976" y="406400"/>
                    <a:pt x="0" y="315424"/>
                    <a:pt x="0" y="203200"/>
                  </a:cubicBezTo>
                  <a:cubicBezTo>
                    <a:pt x="0" y="90976"/>
                    <a:pt x="90976" y="0"/>
                    <a:pt x="203200" y="0"/>
                  </a:cubicBezTo>
                  <a:close/>
                </a:path>
              </a:pathLst>
            </a:custGeom>
            <a:solidFill>
              <a:srgbClr val="FFD118"/>
            </a:solidFill>
          </p:spPr>
        </p:sp>
        <p:sp>
          <p:nvSpPr>
            <p:cNvPr name="TextBox 43" id="43"/>
            <p:cNvSpPr txBox="true"/>
            <p:nvPr/>
          </p:nvSpPr>
          <p:spPr>
            <a:xfrm>
              <a:off x="0" y="-38100"/>
              <a:ext cx="4501915"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0">
            <a:off x="-1758191" y="5649826"/>
            <a:ext cx="11554895" cy="1043091"/>
            <a:chOff x="0" y="0"/>
            <a:chExt cx="4501915" cy="406400"/>
          </a:xfrm>
        </p:grpSpPr>
        <p:sp>
          <p:nvSpPr>
            <p:cNvPr name="Freeform 45" id="45"/>
            <p:cNvSpPr/>
            <p:nvPr/>
          </p:nvSpPr>
          <p:spPr>
            <a:xfrm flipH="false" flipV="false" rot="0">
              <a:off x="0" y="0"/>
              <a:ext cx="4501915" cy="406400"/>
            </a:xfrm>
            <a:custGeom>
              <a:avLst/>
              <a:gdLst/>
              <a:ahLst/>
              <a:cxnLst/>
              <a:rect r="r" b="b" t="t" l="l"/>
              <a:pathLst>
                <a:path h="406400" w="4501915">
                  <a:moveTo>
                    <a:pt x="4298715" y="0"/>
                  </a:moveTo>
                  <a:cubicBezTo>
                    <a:pt x="4410940" y="0"/>
                    <a:pt x="4501915" y="90976"/>
                    <a:pt x="4501915" y="203200"/>
                  </a:cubicBezTo>
                  <a:cubicBezTo>
                    <a:pt x="4501915" y="315424"/>
                    <a:pt x="4410940" y="406400"/>
                    <a:pt x="4298715" y="406400"/>
                  </a:cubicBezTo>
                  <a:lnTo>
                    <a:pt x="203200" y="406400"/>
                  </a:lnTo>
                  <a:cubicBezTo>
                    <a:pt x="90976" y="406400"/>
                    <a:pt x="0" y="315424"/>
                    <a:pt x="0" y="203200"/>
                  </a:cubicBezTo>
                  <a:cubicBezTo>
                    <a:pt x="0" y="90976"/>
                    <a:pt x="90976" y="0"/>
                    <a:pt x="203200" y="0"/>
                  </a:cubicBezTo>
                  <a:close/>
                </a:path>
              </a:pathLst>
            </a:custGeom>
            <a:solidFill>
              <a:srgbClr val="FFD118"/>
            </a:solidFill>
          </p:spPr>
        </p:sp>
        <p:sp>
          <p:nvSpPr>
            <p:cNvPr name="TextBox 46" id="46"/>
            <p:cNvSpPr txBox="true"/>
            <p:nvPr/>
          </p:nvSpPr>
          <p:spPr>
            <a:xfrm>
              <a:off x="0" y="-38100"/>
              <a:ext cx="4501915" cy="444500"/>
            </a:xfrm>
            <a:prstGeom prst="rect">
              <a:avLst/>
            </a:prstGeom>
          </p:spPr>
          <p:txBody>
            <a:bodyPr anchor="ctr" rtlCol="false" tIns="50800" lIns="50800" bIns="50800" rIns="50800"/>
            <a:lstStyle/>
            <a:p>
              <a:pPr algn="ctr">
                <a:lnSpc>
                  <a:spcPts val="2659"/>
                </a:lnSpc>
                <a:spcBef>
                  <a:spcPct val="0"/>
                </a:spcBef>
              </a:pPr>
            </a:p>
          </p:txBody>
        </p:sp>
      </p:grpSp>
      <p:sp>
        <p:nvSpPr>
          <p:cNvPr name="TextBox 47" id="47"/>
          <p:cNvSpPr txBox="true"/>
          <p:nvPr/>
        </p:nvSpPr>
        <p:spPr>
          <a:xfrm rot="0">
            <a:off x="1084888" y="3131244"/>
            <a:ext cx="8400404" cy="759173"/>
          </a:xfrm>
          <a:prstGeom prst="rect">
            <a:avLst/>
          </a:prstGeom>
        </p:spPr>
        <p:txBody>
          <a:bodyPr anchor="t" rtlCol="false" tIns="0" lIns="0" bIns="0" rIns="0">
            <a:spAutoFit/>
          </a:bodyPr>
          <a:lstStyle/>
          <a:p>
            <a:pPr algn="l">
              <a:lnSpc>
                <a:spcPts val="5720"/>
              </a:lnSpc>
              <a:spcBef>
                <a:spcPct val="0"/>
              </a:spcBef>
            </a:pPr>
            <a:r>
              <a:rPr lang="en-US" b="true" sz="4086" spc="1103">
                <a:solidFill>
                  <a:srgbClr val="002960"/>
                </a:solidFill>
                <a:latin typeface="Helvetica World Bold"/>
                <a:ea typeface="Helvetica World Bold"/>
                <a:cs typeface="Helvetica World Bold"/>
                <a:sym typeface="Helvetica World Bold"/>
              </a:rPr>
              <a:t>GLOBAL ACCOUNTING</a:t>
            </a:r>
          </a:p>
        </p:txBody>
      </p:sp>
      <p:sp>
        <p:nvSpPr>
          <p:cNvPr name="TextBox 48" id="48"/>
          <p:cNvSpPr txBox="true"/>
          <p:nvPr/>
        </p:nvSpPr>
        <p:spPr>
          <a:xfrm rot="0">
            <a:off x="2313523" y="1238970"/>
            <a:ext cx="9282225" cy="871793"/>
          </a:xfrm>
          <a:prstGeom prst="rect">
            <a:avLst/>
          </a:prstGeom>
        </p:spPr>
        <p:txBody>
          <a:bodyPr anchor="t" rtlCol="false" tIns="0" lIns="0" bIns="0" rIns="0">
            <a:spAutoFit/>
          </a:bodyPr>
          <a:lstStyle/>
          <a:p>
            <a:pPr algn="l">
              <a:lnSpc>
                <a:spcPts val="6653"/>
              </a:lnSpc>
              <a:spcBef>
                <a:spcPct val="0"/>
              </a:spcBef>
            </a:pPr>
            <a:r>
              <a:rPr lang="en-US" b="true" sz="4752" spc="-95">
                <a:solidFill>
                  <a:srgbClr val="010101"/>
                </a:solidFill>
                <a:latin typeface="Helvetica World Bold"/>
                <a:ea typeface="Helvetica World Bold"/>
                <a:cs typeface="Helvetica World Bold"/>
                <a:sym typeface="Helvetica World Bold"/>
              </a:rPr>
              <a:t>VG EXPERT TAX ADVISORS LLP</a:t>
            </a:r>
          </a:p>
        </p:txBody>
      </p:sp>
      <p:sp>
        <p:nvSpPr>
          <p:cNvPr name="TextBox 49" id="49"/>
          <p:cNvSpPr txBox="true"/>
          <p:nvPr/>
        </p:nvSpPr>
        <p:spPr>
          <a:xfrm rot="0">
            <a:off x="1759840" y="9204702"/>
            <a:ext cx="4618138" cy="502832"/>
          </a:xfrm>
          <a:prstGeom prst="rect">
            <a:avLst/>
          </a:prstGeom>
        </p:spPr>
        <p:txBody>
          <a:bodyPr anchor="t" rtlCol="false" tIns="0" lIns="0" bIns="0" rIns="0">
            <a:spAutoFit/>
          </a:bodyPr>
          <a:lstStyle/>
          <a:p>
            <a:pPr algn="l">
              <a:lnSpc>
                <a:spcPts val="3784"/>
              </a:lnSpc>
              <a:spcBef>
                <a:spcPct val="0"/>
              </a:spcBef>
            </a:pPr>
            <a:r>
              <a:rPr lang="en-US" b="true" sz="2703" spc="-54">
                <a:solidFill>
                  <a:srgbClr val="000000"/>
                </a:solidFill>
                <a:latin typeface="Helvetica World Bold"/>
                <a:ea typeface="Helvetica World Bold"/>
                <a:cs typeface="Helvetica World Bold"/>
                <a:sym typeface="Helvetica World Bold"/>
              </a:rPr>
              <a:t>www.vgtaxadvisors.com</a:t>
            </a:r>
          </a:p>
        </p:txBody>
      </p:sp>
      <p:sp>
        <p:nvSpPr>
          <p:cNvPr name="TextBox 50" id="50"/>
          <p:cNvSpPr txBox="true"/>
          <p:nvPr/>
        </p:nvSpPr>
        <p:spPr>
          <a:xfrm rot="0">
            <a:off x="1084888" y="4431510"/>
            <a:ext cx="8400404" cy="759173"/>
          </a:xfrm>
          <a:prstGeom prst="rect">
            <a:avLst/>
          </a:prstGeom>
        </p:spPr>
        <p:txBody>
          <a:bodyPr anchor="t" rtlCol="false" tIns="0" lIns="0" bIns="0" rIns="0">
            <a:spAutoFit/>
          </a:bodyPr>
          <a:lstStyle/>
          <a:p>
            <a:pPr algn="l">
              <a:lnSpc>
                <a:spcPts val="5720"/>
              </a:lnSpc>
              <a:spcBef>
                <a:spcPct val="0"/>
              </a:spcBef>
            </a:pPr>
            <a:r>
              <a:rPr lang="en-US" b="true" sz="4086" spc="1103">
                <a:solidFill>
                  <a:srgbClr val="002960"/>
                </a:solidFill>
                <a:latin typeface="Helvetica World Bold"/>
                <a:ea typeface="Helvetica World Bold"/>
                <a:cs typeface="Helvetica World Bold"/>
                <a:sym typeface="Helvetica World Bold"/>
              </a:rPr>
              <a:t>TAXATION</a:t>
            </a:r>
          </a:p>
        </p:txBody>
      </p:sp>
      <p:sp>
        <p:nvSpPr>
          <p:cNvPr name="TextBox 51" id="51"/>
          <p:cNvSpPr txBox="true"/>
          <p:nvPr/>
        </p:nvSpPr>
        <p:spPr>
          <a:xfrm rot="0">
            <a:off x="1084888" y="5731777"/>
            <a:ext cx="8400404" cy="759173"/>
          </a:xfrm>
          <a:prstGeom prst="rect">
            <a:avLst/>
          </a:prstGeom>
        </p:spPr>
        <p:txBody>
          <a:bodyPr anchor="t" rtlCol="false" tIns="0" lIns="0" bIns="0" rIns="0">
            <a:spAutoFit/>
          </a:bodyPr>
          <a:lstStyle/>
          <a:p>
            <a:pPr algn="l">
              <a:lnSpc>
                <a:spcPts val="5720"/>
              </a:lnSpc>
              <a:spcBef>
                <a:spcPct val="0"/>
              </a:spcBef>
            </a:pPr>
            <a:r>
              <a:rPr lang="en-US" b="true" sz="4086" spc="1103">
                <a:solidFill>
                  <a:srgbClr val="002960"/>
                </a:solidFill>
                <a:latin typeface="Helvetica World Bold"/>
                <a:ea typeface="Helvetica World Bold"/>
                <a:cs typeface="Helvetica World Bold"/>
                <a:sym typeface="Helvetica World Bold"/>
              </a:rPr>
              <a:t>FINANCIAL STRATEGY</a:t>
            </a:r>
          </a:p>
        </p:txBody>
      </p:sp>
      <p:sp>
        <p:nvSpPr>
          <p:cNvPr name="TextBox 52" id="52"/>
          <p:cNvSpPr txBox="true"/>
          <p:nvPr/>
        </p:nvSpPr>
        <p:spPr>
          <a:xfrm rot="0">
            <a:off x="673486" y="7407293"/>
            <a:ext cx="10461301" cy="1109344"/>
          </a:xfrm>
          <a:prstGeom prst="rect">
            <a:avLst/>
          </a:prstGeom>
        </p:spPr>
        <p:txBody>
          <a:bodyPr anchor="t" rtlCol="false" tIns="0" lIns="0" bIns="0" rIns="0">
            <a:spAutoFit/>
          </a:bodyPr>
          <a:lstStyle/>
          <a:p>
            <a:pPr algn="just">
              <a:lnSpc>
                <a:spcPts val="4480"/>
              </a:lnSpc>
            </a:pPr>
            <a:r>
              <a:rPr lang="en-US" sz="3200">
                <a:solidFill>
                  <a:srgbClr val="000000"/>
                </a:solidFill>
                <a:latin typeface="DM Sans"/>
                <a:ea typeface="DM Sans"/>
                <a:cs typeface="DM Sans"/>
                <a:sym typeface="DM Sans"/>
              </a:rPr>
              <a:t>Your Trusted Financial Partner for Growth &amp; Compliance Serving Clients in India, USA, UK and Dubai.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1936413" y="9783400"/>
            <a:ext cx="9648791" cy="1007200"/>
            <a:chOff x="0" y="0"/>
            <a:chExt cx="3893239" cy="406400"/>
          </a:xfrm>
        </p:grpSpPr>
        <p:sp>
          <p:nvSpPr>
            <p:cNvPr name="Freeform 3" id="3"/>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4" id="4"/>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10800000">
            <a:off x="10723212" y="9783400"/>
            <a:ext cx="7747647" cy="1007200"/>
            <a:chOff x="0" y="0"/>
            <a:chExt cx="3126137" cy="406400"/>
          </a:xfrm>
        </p:grpSpPr>
        <p:sp>
          <p:nvSpPr>
            <p:cNvPr name="Freeform 6" id="6"/>
            <p:cNvSpPr/>
            <p:nvPr/>
          </p:nvSpPr>
          <p:spPr>
            <a:xfrm flipH="false" flipV="false" rot="0">
              <a:off x="0" y="0"/>
              <a:ext cx="3126137" cy="406400"/>
            </a:xfrm>
            <a:custGeom>
              <a:avLst/>
              <a:gdLst/>
              <a:ahLst/>
              <a:cxnLst/>
              <a:rect r="r" b="b" t="t" l="l"/>
              <a:pathLst>
                <a:path h="406400" w="3126137">
                  <a:moveTo>
                    <a:pt x="2922937" y="0"/>
                  </a:moveTo>
                  <a:cubicBezTo>
                    <a:pt x="3035161" y="0"/>
                    <a:pt x="3126137" y="90976"/>
                    <a:pt x="3126137" y="203200"/>
                  </a:cubicBezTo>
                  <a:cubicBezTo>
                    <a:pt x="3126137" y="315424"/>
                    <a:pt x="3035161" y="406400"/>
                    <a:pt x="29229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7" id="7"/>
            <p:cNvSpPr txBox="true"/>
            <p:nvPr/>
          </p:nvSpPr>
          <p:spPr>
            <a:xfrm>
              <a:off x="0" y="-38100"/>
              <a:ext cx="31261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629094" y="9425909"/>
            <a:ext cx="5803847" cy="1007200"/>
            <a:chOff x="0" y="0"/>
            <a:chExt cx="2341823" cy="406400"/>
          </a:xfrm>
        </p:grpSpPr>
        <p:sp>
          <p:nvSpPr>
            <p:cNvPr name="Freeform 9" id="9"/>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0" id="10"/>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10800000">
            <a:off x="13727103" y="9425909"/>
            <a:ext cx="6576134" cy="1007200"/>
            <a:chOff x="0" y="0"/>
            <a:chExt cx="2653437" cy="406400"/>
          </a:xfrm>
        </p:grpSpPr>
        <p:sp>
          <p:nvSpPr>
            <p:cNvPr name="Freeform 12" id="12"/>
            <p:cNvSpPr/>
            <p:nvPr/>
          </p:nvSpPr>
          <p:spPr>
            <a:xfrm flipH="false" flipV="false" rot="0">
              <a:off x="0" y="0"/>
              <a:ext cx="2653437" cy="406400"/>
            </a:xfrm>
            <a:custGeom>
              <a:avLst/>
              <a:gdLst/>
              <a:ahLst/>
              <a:cxnLst/>
              <a:rect r="r" b="b" t="t" l="l"/>
              <a:pathLst>
                <a:path h="406400" w="2653437">
                  <a:moveTo>
                    <a:pt x="2450237" y="0"/>
                  </a:moveTo>
                  <a:cubicBezTo>
                    <a:pt x="2562461" y="0"/>
                    <a:pt x="2653437" y="90976"/>
                    <a:pt x="2653437" y="203200"/>
                  </a:cubicBezTo>
                  <a:cubicBezTo>
                    <a:pt x="2653437" y="315424"/>
                    <a:pt x="2562461" y="406400"/>
                    <a:pt x="24502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3" id="13"/>
            <p:cNvSpPr txBox="true"/>
            <p:nvPr/>
          </p:nvSpPr>
          <p:spPr>
            <a:xfrm>
              <a:off x="0" y="-38100"/>
              <a:ext cx="26534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8998549" y="4004201"/>
            <a:ext cx="8260751" cy="5925308"/>
            <a:chOff x="0" y="0"/>
            <a:chExt cx="1565197" cy="1122692"/>
          </a:xfrm>
        </p:grpSpPr>
        <p:sp>
          <p:nvSpPr>
            <p:cNvPr name="Freeform 15" id="15"/>
            <p:cNvSpPr/>
            <p:nvPr/>
          </p:nvSpPr>
          <p:spPr>
            <a:xfrm flipH="false" flipV="false" rot="0">
              <a:off x="0" y="0"/>
              <a:ext cx="1565197" cy="1122692"/>
            </a:xfrm>
            <a:custGeom>
              <a:avLst/>
              <a:gdLst/>
              <a:ahLst/>
              <a:cxnLst/>
              <a:rect r="r" b="b" t="t" l="l"/>
              <a:pathLst>
                <a:path h="1122692" w="1565197">
                  <a:moveTo>
                    <a:pt x="47797" y="0"/>
                  </a:moveTo>
                  <a:lnTo>
                    <a:pt x="1517400" y="0"/>
                  </a:lnTo>
                  <a:cubicBezTo>
                    <a:pt x="1530077" y="0"/>
                    <a:pt x="1542234" y="5036"/>
                    <a:pt x="1551198" y="13999"/>
                  </a:cubicBezTo>
                  <a:cubicBezTo>
                    <a:pt x="1560162" y="22963"/>
                    <a:pt x="1565197" y="35120"/>
                    <a:pt x="1565197" y="47797"/>
                  </a:cubicBezTo>
                  <a:lnTo>
                    <a:pt x="1565197" y="1074895"/>
                  </a:lnTo>
                  <a:cubicBezTo>
                    <a:pt x="1565197" y="1087571"/>
                    <a:pt x="1560162" y="1099729"/>
                    <a:pt x="1551198" y="1108692"/>
                  </a:cubicBezTo>
                  <a:cubicBezTo>
                    <a:pt x="1542234" y="1117656"/>
                    <a:pt x="1530077" y="1122692"/>
                    <a:pt x="1517400" y="1122692"/>
                  </a:cubicBezTo>
                  <a:lnTo>
                    <a:pt x="47797" y="1122692"/>
                  </a:lnTo>
                  <a:cubicBezTo>
                    <a:pt x="35120" y="1122692"/>
                    <a:pt x="22963" y="1117656"/>
                    <a:pt x="13999" y="1108692"/>
                  </a:cubicBezTo>
                  <a:cubicBezTo>
                    <a:pt x="5036" y="1099729"/>
                    <a:pt x="0" y="1087571"/>
                    <a:pt x="0" y="1074895"/>
                  </a:cubicBezTo>
                  <a:lnTo>
                    <a:pt x="0" y="47797"/>
                  </a:lnTo>
                  <a:cubicBezTo>
                    <a:pt x="0" y="35120"/>
                    <a:pt x="5036" y="22963"/>
                    <a:pt x="13999" y="13999"/>
                  </a:cubicBezTo>
                  <a:cubicBezTo>
                    <a:pt x="22963" y="5036"/>
                    <a:pt x="35120" y="0"/>
                    <a:pt x="47797" y="0"/>
                  </a:cubicBezTo>
                  <a:close/>
                </a:path>
              </a:pathLst>
            </a:custGeom>
            <a:solidFill>
              <a:srgbClr val="FFFFFF"/>
            </a:solidFill>
          </p:spPr>
        </p:sp>
        <p:sp>
          <p:nvSpPr>
            <p:cNvPr name="TextBox 16" id="16"/>
            <p:cNvSpPr txBox="true"/>
            <p:nvPr/>
          </p:nvSpPr>
          <p:spPr>
            <a:xfrm>
              <a:off x="0" y="-47625"/>
              <a:ext cx="1565197" cy="1170317"/>
            </a:xfrm>
            <a:prstGeom prst="rect">
              <a:avLst/>
            </a:prstGeom>
          </p:spPr>
          <p:txBody>
            <a:bodyPr anchor="ctr" rtlCol="false" tIns="50800" lIns="50800" bIns="50800" rIns="50800"/>
            <a:lstStyle/>
            <a:p>
              <a:pPr algn="ctr">
                <a:lnSpc>
                  <a:spcPts val="3504"/>
                </a:lnSpc>
              </a:pPr>
            </a:p>
          </p:txBody>
        </p:sp>
      </p:grpSp>
      <p:grpSp>
        <p:nvGrpSpPr>
          <p:cNvPr name="Group 17" id="17"/>
          <p:cNvGrpSpPr/>
          <p:nvPr/>
        </p:nvGrpSpPr>
        <p:grpSpPr>
          <a:xfrm rot="0">
            <a:off x="481346" y="1762817"/>
            <a:ext cx="1373330" cy="1373330"/>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9" id="1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0" id="20"/>
          <p:cNvGrpSpPr/>
          <p:nvPr/>
        </p:nvGrpSpPr>
        <p:grpSpPr>
          <a:xfrm rot="0">
            <a:off x="16328505" y="1764865"/>
            <a:ext cx="1373330" cy="137333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2" id="2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3" id="23"/>
          <p:cNvGrpSpPr/>
          <p:nvPr/>
        </p:nvGrpSpPr>
        <p:grpSpPr>
          <a:xfrm rot="0">
            <a:off x="1898934" y="812164"/>
            <a:ext cx="678354" cy="67835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5" id="2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6" id="26"/>
          <p:cNvGrpSpPr/>
          <p:nvPr/>
        </p:nvGrpSpPr>
        <p:grpSpPr>
          <a:xfrm rot="0">
            <a:off x="15713433" y="812164"/>
            <a:ext cx="678354" cy="678354"/>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8" id="28"/>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9" id="29"/>
          <p:cNvGrpSpPr/>
          <p:nvPr/>
        </p:nvGrpSpPr>
        <p:grpSpPr>
          <a:xfrm rot="0">
            <a:off x="481346" y="4013726"/>
            <a:ext cx="7905835" cy="5558432"/>
            <a:chOff x="0" y="0"/>
            <a:chExt cx="2968851" cy="2087339"/>
          </a:xfrm>
        </p:grpSpPr>
        <p:sp>
          <p:nvSpPr>
            <p:cNvPr name="Freeform 30" id="30"/>
            <p:cNvSpPr/>
            <p:nvPr/>
          </p:nvSpPr>
          <p:spPr>
            <a:xfrm flipH="false" flipV="false" rot="0">
              <a:off x="-139" y="0"/>
              <a:ext cx="2968863" cy="2087212"/>
            </a:xfrm>
            <a:custGeom>
              <a:avLst/>
              <a:gdLst/>
              <a:ahLst/>
              <a:cxnLst/>
              <a:rect r="r" b="b" t="t" l="l"/>
              <a:pathLst>
                <a:path h="2087212" w="2968863">
                  <a:moveTo>
                    <a:pt x="2952734" y="184404"/>
                  </a:moveTo>
                  <a:cubicBezTo>
                    <a:pt x="2952353" y="123444"/>
                    <a:pt x="2961751" y="6604"/>
                    <a:pt x="2961751" y="6604"/>
                  </a:cubicBezTo>
                  <a:lnTo>
                    <a:pt x="2816844" y="4318"/>
                  </a:lnTo>
                  <a:lnTo>
                    <a:pt x="2611358" y="14097"/>
                  </a:lnTo>
                  <a:cubicBezTo>
                    <a:pt x="2611358" y="14097"/>
                    <a:pt x="2277729" y="-1905"/>
                    <a:pt x="2245852" y="13081"/>
                  </a:cubicBezTo>
                  <a:cubicBezTo>
                    <a:pt x="2213848" y="28067"/>
                    <a:pt x="2147935" y="4318"/>
                    <a:pt x="2147935" y="4318"/>
                  </a:cubicBezTo>
                  <a:lnTo>
                    <a:pt x="920508" y="2413"/>
                  </a:lnTo>
                  <a:lnTo>
                    <a:pt x="629551" y="1651"/>
                  </a:lnTo>
                  <a:lnTo>
                    <a:pt x="402602" y="9525"/>
                  </a:lnTo>
                  <a:lnTo>
                    <a:pt x="138823" y="8763"/>
                  </a:lnTo>
                  <a:lnTo>
                    <a:pt x="38747" y="0"/>
                  </a:lnTo>
                  <a:cubicBezTo>
                    <a:pt x="22872" y="0"/>
                    <a:pt x="10045" y="12700"/>
                    <a:pt x="10045" y="28575"/>
                  </a:cubicBezTo>
                  <a:lnTo>
                    <a:pt x="26301" y="273685"/>
                  </a:lnTo>
                  <a:lnTo>
                    <a:pt x="8521" y="545084"/>
                  </a:lnTo>
                  <a:lnTo>
                    <a:pt x="6362" y="1441544"/>
                  </a:lnTo>
                  <a:lnTo>
                    <a:pt x="14363" y="1620360"/>
                  </a:lnTo>
                  <a:cubicBezTo>
                    <a:pt x="14363" y="1620360"/>
                    <a:pt x="-10656" y="1661508"/>
                    <a:pt x="5346" y="1821528"/>
                  </a:cubicBezTo>
                  <a:cubicBezTo>
                    <a:pt x="21348" y="1981548"/>
                    <a:pt x="38620" y="2076798"/>
                    <a:pt x="38620" y="2076798"/>
                  </a:cubicBezTo>
                  <a:lnTo>
                    <a:pt x="122186" y="2077052"/>
                  </a:lnTo>
                  <a:lnTo>
                    <a:pt x="294906" y="2060542"/>
                  </a:lnTo>
                  <a:lnTo>
                    <a:pt x="521855" y="2078068"/>
                  </a:lnTo>
                  <a:lnTo>
                    <a:pt x="760488" y="2087212"/>
                  </a:lnTo>
                  <a:lnTo>
                    <a:pt x="895870" y="2062066"/>
                  </a:lnTo>
                  <a:lnTo>
                    <a:pt x="998105" y="2079338"/>
                  </a:lnTo>
                  <a:lnTo>
                    <a:pt x="2212705" y="2081243"/>
                  </a:lnTo>
                  <a:lnTo>
                    <a:pt x="2455656" y="2081878"/>
                  </a:lnTo>
                  <a:lnTo>
                    <a:pt x="2692511" y="2072226"/>
                  </a:lnTo>
                  <a:lnTo>
                    <a:pt x="2878820" y="2083021"/>
                  </a:lnTo>
                  <a:lnTo>
                    <a:pt x="2956290" y="2083275"/>
                  </a:lnTo>
                  <a:lnTo>
                    <a:pt x="2956671" y="1935320"/>
                  </a:lnTo>
                  <a:lnTo>
                    <a:pt x="2956925" y="1821655"/>
                  </a:lnTo>
                  <a:lnTo>
                    <a:pt x="2949051" y="1616169"/>
                  </a:lnTo>
                  <a:lnTo>
                    <a:pt x="2957941" y="1448021"/>
                  </a:lnTo>
                  <a:lnTo>
                    <a:pt x="2959719" y="669671"/>
                  </a:lnTo>
                  <a:lnTo>
                    <a:pt x="2968863" y="422656"/>
                  </a:lnTo>
                  <a:cubicBezTo>
                    <a:pt x="2968863" y="422656"/>
                    <a:pt x="2952861" y="245110"/>
                    <a:pt x="2952480" y="184150"/>
                  </a:cubicBezTo>
                  <a:close/>
                </a:path>
              </a:pathLst>
            </a:custGeom>
            <a:blipFill>
              <a:blip r:embed="rId2"/>
              <a:stretch>
                <a:fillRect l="0" t="-23384" r="0" b="-59829"/>
              </a:stretch>
            </a:blipFill>
            <a:ln w="76200" cap="sq">
              <a:solidFill>
                <a:srgbClr val="002960"/>
              </a:solidFill>
              <a:prstDash val="solid"/>
              <a:miter/>
            </a:ln>
          </p:spPr>
        </p:sp>
      </p:grpSp>
      <p:sp>
        <p:nvSpPr>
          <p:cNvPr name="TextBox 31" id="31"/>
          <p:cNvSpPr txBox="true"/>
          <p:nvPr/>
        </p:nvSpPr>
        <p:spPr>
          <a:xfrm rot="0">
            <a:off x="3724418" y="683069"/>
            <a:ext cx="11383530" cy="2436075"/>
          </a:xfrm>
          <a:prstGeom prst="rect">
            <a:avLst/>
          </a:prstGeom>
        </p:spPr>
        <p:txBody>
          <a:bodyPr anchor="t" rtlCol="false" tIns="0" lIns="0" bIns="0" rIns="0">
            <a:spAutoFit/>
          </a:bodyPr>
          <a:lstStyle/>
          <a:p>
            <a:pPr algn="ctr">
              <a:lnSpc>
                <a:spcPts val="19872"/>
              </a:lnSpc>
            </a:pPr>
            <a:r>
              <a:rPr lang="en-US" sz="14194">
                <a:solidFill>
                  <a:srgbClr val="002960"/>
                </a:solidFill>
                <a:latin typeface="League Gothic"/>
                <a:ea typeface="League Gothic"/>
                <a:cs typeface="League Gothic"/>
                <a:sym typeface="League Gothic"/>
              </a:rPr>
              <a:t>OUR STORY</a:t>
            </a:r>
          </a:p>
        </p:txBody>
      </p:sp>
      <p:sp>
        <p:nvSpPr>
          <p:cNvPr name="Freeform 32" id="32"/>
          <p:cNvSpPr/>
          <p:nvPr/>
        </p:nvSpPr>
        <p:spPr>
          <a:xfrm flipH="false" flipV="false" rot="0">
            <a:off x="1558960" y="-425822"/>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3"/>
            <a:stretch>
              <a:fillRect l="0" t="0" r="0" b="0"/>
            </a:stretch>
          </a:blipFill>
        </p:spPr>
      </p:sp>
      <p:sp>
        <p:nvSpPr>
          <p:cNvPr name="TextBox 33" id="33"/>
          <p:cNvSpPr txBox="true"/>
          <p:nvPr/>
        </p:nvSpPr>
        <p:spPr>
          <a:xfrm rot="0">
            <a:off x="9406658" y="4162971"/>
            <a:ext cx="7444534" cy="5626187"/>
          </a:xfrm>
          <a:prstGeom prst="rect">
            <a:avLst/>
          </a:prstGeom>
        </p:spPr>
        <p:txBody>
          <a:bodyPr anchor="t" rtlCol="false" tIns="0" lIns="0" bIns="0" rIns="0">
            <a:spAutoFit/>
          </a:bodyPr>
          <a:lstStyle/>
          <a:p>
            <a:pPr algn="just">
              <a:lnSpc>
                <a:spcPts val="2795"/>
              </a:lnSpc>
            </a:pPr>
            <a:r>
              <a:rPr lang="en-US" b="true" sz="1996" spc="-39">
                <a:solidFill>
                  <a:srgbClr val="002960"/>
                </a:solidFill>
                <a:latin typeface="DM Sans Bold"/>
                <a:ea typeface="DM Sans Bold"/>
                <a:cs typeface="DM Sans Bold"/>
                <a:sym typeface="DM Sans Bold"/>
              </a:rPr>
              <a:t>VG Expert Tax Advisors LLP is a premier accounting and financial consultancy firm with a legacy of excellence spanning over a decade.</a:t>
            </a:r>
          </a:p>
          <a:p>
            <a:pPr algn="just">
              <a:lnSpc>
                <a:spcPts val="2795"/>
              </a:lnSpc>
            </a:pPr>
          </a:p>
          <a:p>
            <a:pPr algn="just">
              <a:lnSpc>
                <a:spcPts val="2795"/>
              </a:lnSpc>
            </a:pPr>
            <a:r>
              <a:rPr lang="en-US" b="true" sz="1996" spc="-39">
                <a:solidFill>
                  <a:srgbClr val="002960"/>
                </a:solidFill>
                <a:latin typeface="DM Sans Bold"/>
                <a:ea typeface="DM Sans Bold"/>
                <a:cs typeface="DM Sans Bold"/>
                <a:sym typeface="DM Sans Bold"/>
              </a:rPr>
              <a:t>The journey began in 2015 when our founder, Mr. Gajanand Agarwal, established AG Associates. Through a commitment to precision and client success, the firm grew substantially over the last 10 years.</a:t>
            </a:r>
          </a:p>
          <a:p>
            <a:pPr algn="just">
              <a:lnSpc>
                <a:spcPts val="2795"/>
              </a:lnSpc>
            </a:pPr>
          </a:p>
          <a:p>
            <a:pPr algn="just">
              <a:lnSpc>
                <a:spcPts val="2795"/>
              </a:lnSpc>
              <a:spcBef>
                <a:spcPct val="0"/>
              </a:spcBef>
            </a:pPr>
            <a:r>
              <a:rPr lang="en-US" b="true" sz="1996" spc="-39">
                <a:solidFill>
                  <a:srgbClr val="002960"/>
                </a:solidFill>
                <a:latin typeface="DM Sans Bold"/>
                <a:ea typeface="DM Sans Bold"/>
                <a:cs typeface="DM Sans Bold"/>
                <a:sym typeface="DM Sans Bold"/>
              </a:rPr>
              <a:t>Today , We are a robust team of 40+ financial professionals operating out of three strategic branches in Hyderabad (Bowenpally, Madhapur, Abids). We currently manage over 300+ clients across diverse industries in India and are rapidly expanding our global footprint, successfully handling accounting and compliance for clients in the USA, UK and Dubai.</a:t>
            </a:r>
          </a:p>
        </p:txBody>
      </p:sp>
      <p:sp>
        <p:nvSpPr>
          <p:cNvPr name="TextBox 34" id="34"/>
          <p:cNvSpPr txBox="true"/>
          <p:nvPr/>
        </p:nvSpPr>
        <p:spPr>
          <a:xfrm rot="0">
            <a:off x="8998549" y="3061994"/>
            <a:ext cx="6584841" cy="559456"/>
          </a:xfrm>
          <a:prstGeom prst="rect">
            <a:avLst/>
          </a:prstGeom>
        </p:spPr>
        <p:txBody>
          <a:bodyPr anchor="t" rtlCol="false" tIns="0" lIns="0" bIns="0" rIns="0">
            <a:spAutoFit/>
          </a:bodyPr>
          <a:lstStyle/>
          <a:p>
            <a:pPr algn="ctr">
              <a:lnSpc>
                <a:spcPts val="4233"/>
              </a:lnSpc>
              <a:spcBef>
                <a:spcPct val="0"/>
              </a:spcBef>
            </a:pPr>
            <a:r>
              <a:rPr lang="en-US" b="true" sz="3024" spc="-60">
                <a:solidFill>
                  <a:srgbClr val="000000"/>
                </a:solidFill>
                <a:latin typeface="Helvetica World Bold"/>
                <a:ea typeface="Helvetica World Bold"/>
                <a:cs typeface="Helvetica World Bold"/>
                <a:sym typeface="Helvetica World Bold"/>
              </a:rPr>
              <a:t>From Local Roots to Global Reach</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grpSp>
        <p:nvGrpSpPr>
          <p:cNvPr name="Group 2" id="2"/>
          <p:cNvGrpSpPr/>
          <p:nvPr/>
        </p:nvGrpSpPr>
        <p:grpSpPr>
          <a:xfrm rot="0">
            <a:off x="677543" y="-815665"/>
            <a:ext cx="11918330" cy="1191833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C0DF"/>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0">
            <a:off x="-499667" y="1315472"/>
            <a:ext cx="1373330" cy="137333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8" id="8"/>
          <p:cNvGrpSpPr/>
          <p:nvPr/>
        </p:nvGrpSpPr>
        <p:grpSpPr>
          <a:xfrm rot="0">
            <a:off x="186998" y="3240498"/>
            <a:ext cx="678354" cy="67835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1" id="11"/>
          <p:cNvGrpSpPr/>
          <p:nvPr/>
        </p:nvGrpSpPr>
        <p:grpSpPr>
          <a:xfrm rot="0">
            <a:off x="10361344" y="9556985"/>
            <a:ext cx="424913" cy="42491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4" id="14"/>
          <p:cNvGrpSpPr/>
          <p:nvPr/>
        </p:nvGrpSpPr>
        <p:grpSpPr>
          <a:xfrm rot="0">
            <a:off x="10803163" y="8534702"/>
            <a:ext cx="908412" cy="90841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6" id="1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7" id="17"/>
          <p:cNvGrpSpPr/>
          <p:nvPr/>
        </p:nvGrpSpPr>
        <p:grpSpPr>
          <a:xfrm rot="0">
            <a:off x="10026559" y="617313"/>
            <a:ext cx="7858190" cy="6995174"/>
            <a:chOff x="0" y="0"/>
            <a:chExt cx="3146320" cy="2800779"/>
          </a:xfrm>
        </p:grpSpPr>
        <p:sp>
          <p:nvSpPr>
            <p:cNvPr name="Freeform 18" id="18"/>
            <p:cNvSpPr/>
            <p:nvPr/>
          </p:nvSpPr>
          <p:spPr>
            <a:xfrm flipH="false" flipV="false" rot="0">
              <a:off x="85369" y="82372"/>
              <a:ext cx="2981283" cy="2651732"/>
            </a:xfrm>
            <a:custGeom>
              <a:avLst/>
              <a:gdLst/>
              <a:ahLst/>
              <a:cxnLst/>
              <a:rect r="r" b="b" t="t" l="l"/>
              <a:pathLst>
                <a:path h="2651732" w="2981283">
                  <a:moveTo>
                    <a:pt x="2706036" y="2651732"/>
                  </a:moveTo>
                  <a:lnTo>
                    <a:pt x="275260" y="2651732"/>
                  </a:lnTo>
                  <a:cubicBezTo>
                    <a:pt x="123241" y="2651732"/>
                    <a:pt x="0" y="2528491"/>
                    <a:pt x="0" y="2376472"/>
                  </a:cubicBezTo>
                  <a:lnTo>
                    <a:pt x="0" y="275260"/>
                  </a:lnTo>
                  <a:cubicBezTo>
                    <a:pt x="0" y="123241"/>
                    <a:pt x="123241" y="0"/>
                    <a:pt x="275260" y="0"/>
                  </a:cubicBezTo>
                  <a:lnTo>
                    <a:pt x="2706024" y="0"/>
                  </a:lnTo>
                  <a:cubicBezTo>
                    <a:pt x="2858043" y="0"/>
                    <a:pt x="2981284" y="123241"/>
                    <a:pt x="2981284" y="275260"/>
                  </a:cubicBezTo>
                  <a:lnTo>
                    <a:pt x="2981284" y="2376472"/>
                  </a:lnTo>
                  <a:cubicBezTo>
                    <a:pt x="2981284" y="2528491"/>
                    <a:pt x="2858043" y="2651732"/>
                    <a:pt x="2706024" y="2651732"/>
                  </a:cubicBezTo>
                  <a:close/>
                </a:path>
              </a:pathLst>
            </a:custGeom>
            <a:blipFill>
              <a:blip r:embed="rId2"/>
              <a:stretch>
                <a:fillRect l="-9297" t="0" r="-9297" b="0"/>
              </a:stretch>
            </a:blipFill>
          </p:spPr>
        </p:sp>
        <p:sp>
          <p:nvSpPr>
            <p:cNvPr name="Freeform 19" id="19"/>
            <p:cNvSpPr/>
            <p:nvPr/>
          </p:nvSpPr>
          <p:spPr>
            <a:xfrm flipH="false" flipV="false" rot="0">
              <a:off x="-2" y="219"/>
              <a:ext cx="3146195" cy="2800595"/>
            </a:xfrm>
            <a:custGeom>
              <a:avLst/>
              <a:gdLst/>
              <a:ahLst/>
              <a:cxnLst/>
              <a:rect r="r" b="b" t="t" l="l"/>
              <a:pathLst>
                <a:path h="2800595" w="3146195">
                  <a:moveTo>
                    <a:pt x="16131" y="875700"/>
                  </a:moveTo>
                  <a:lnTo>
                    <a:pt x="19814" y="2006175"/>
                  </a:lnTo>
                  <a:lnTo>
                    <a:pt x="21592" y="2216487"/>
                  </a:lnTo>
                  <a:lnTo>
                    <a:pt x="22481" y="2316944"/>
                  </a:lnTo>
                  <a:lnTo>
                    <a:pt x="23624" y="2454231"/>
                  </a:lnTo>
                  <a:cubicBezTo>
                    <a:pt x="24513" y="2550751"/>
                    <a:pt x="51437" y="2728424"/>
                    <a:pt x="153164" y="2752935"/>
                  </a:cubicBezTo>
                  <a:cubicBezTo>
                    <a:pt x="211330" y="2766905"/>
                    <a:pt x="300230" y="2789765"/>
                    <a:pt x="364365" y="2789257"/>
                  </a:cubicBezTo>
                  <a:cubicBezTo>
                    <a:pt x="364365" y="2789257"/>
                    <a:pt x="432945" y="2801322"/>
                    <a:pt x="533021" y="2800560"/>
                  </a:cubicBezTo>
                  <a:lnTo>
                    <a:pt x="711456" y="2799036"/>
                  </a:lnTo>
                  <a:lnTo>
                    <a:pt x="2416834" y="2796369"/>
                  </a:lnTo>
                  <a:lnTo>
                    <a:pt x="2530879" y="2795353"/>
                  </a:lnTo>
                  <a:cubicBezTo>
                    <a:pt x="2671596" y="2794083"/>
                    <a:pt x="2645179" y="2794337"/>
                    <a:pt x="2751732" y="2780748"/>
                  </a:cubicBezTo>
                  <a:cubicBezTo>
                    <a:pt x="2847872" y="2768429"/>
                    <a:pt x="2936772" y="2740997"/>
                    <a:pt x="2936772" y="2740997"/>
                  </a:cubicBezTo>
                  <a:cubicBezTo>
                    <a:pt x="2968013" y="2714708"/>
                    <a:pt x="3064406" y="2629872"/>
                    <a:pt x="3086504" y="2595455"/>
                  </a:cubicBezTo>
                  <a:cubicBezTo>
                    <a:pt x="3127018" y="2532082"/>
                    <a:pt x="3125240" y="2498173"/>
                    <a:pt x="3137178" y="2414226"/>
                  </a:cubicBezTo>
                  <a:cubicBezTo>
                    <a:pt x="3149116" y="2330279"/>
                    <a:pt x="3135781" y="2246586"/>
                    <a:pt x="3135781" y="2246586"/>
                  </a:cubicBezTo>
                  <a:cubicBezTo>
                    <a:pt x="3135781" y="2246586"/>
                    <a:pt x="3135272" y="2180673"/>
                    <a:pt x="3134510" y="2101552"/>
                  </a:cubicBezTo>
                  <a:cubicBezTo>
                    <a:pt x="3133749" y="2022431"/>
                    <a:pt x="3146194" y="1986744"/>
                    <a:pt x="3146194" y="1986744"/>
                  </a:cubicBezTo>
                  <a:lnTo>
                    <a:pt x="3141750" y="770163"/>
                  </a:lnTo>
                  <a:cubicBezTo>
                    <a:pt x="3141750" y="770163"/>
                    <a:pt x="3128288" y="680374"/>
                    <a:pt x="3127779" y="622081"/>
                  </a:cubicBezTo>
                  <a:cubicBezTo>
                    <a:pt x="3127272" y="563788"/>
                    <a:pt x="3139210" y="478698"/>
                    <a:pt x="3139210" y="478698"/>
                  </a:cubicBezTo>
                  <a:lnTo>
                    <a:pt x="3137431" y="278165"/>
                  </a:lnTo>
                  <a:cubicBezTo>
                    <a:pt x="3111143" y="172501"/>
                    <a:pt x="3088537" y="102524"/>
                    <a:pt x="3016020" y="54518"/>
                  </a:cubicBezTo>
                  <a:cubicBezTo>
                    <a:pt x="2972459" y="25689"/>
                    <a:pt x="2894988" y="22006"/>
                    <a:pt x="2838854" y="22514"/>
                  </a:cubicBezTo>
                  <a:cubicBezTo>
                    <a:pt x="2838854" y="22514"/>
                    <a:pt x="2753257" y="35849"/>
                    <a:pt x="2677692" y="23911"/>
                  </a:cubicBezTo>
                  <a:cubicBezTo>
                    <a:pt x="2601746" y="11846"/>
                    <a:pt x="2504210" y="25435"/>
                    <a:pt x="2504210" y="25435"/>
                  </a:cubicBezTo>
                  <a:lnTo>
                    <a:pt x="2427502"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2407309" y="131226"/>
                  </a:lnTo>
                  <a:lnTo>
                    <a:pt x="2473984" y="141894"/>
                  </a:lnTo>
                  <a:cubicBezTo>
                    <a:pt x="2473984" y="141894"/>
                    <a:pt x="2558693" y="129829"/>
                    <a:pt x="2624606" y="140624"/>
                  </a:cubicBezTo>
                  <a:cubicBezTo>
                    <a:pt x="2690265" y="151292"/>
                    <a:pt x="2764560" y="139481"/>
                    <a:pt x="2764560" y="139481"/>
                  </a:cubicBezTo>
                  <a:cubicBezTo>
                    <a:pt x="2813328" y="139100"/>
                    <a:pt x="2880638" y="142402"/>
                    <a:pt x="2918484" y="168056"/>
                  </a:cubicBezTo>
                  <a:cubicBezTo>
                    <a:pt x="2981476" y="210728"/>
                    <a:pt x="3001161" y="272958"/>
                    <a:pt x="3024021" y="366811"/>
                  </a:cubicBezTo>
                  <a:lnTo>
                    <a:pt x="3025545" y="544992"/>
                  </a:lnTo>
                  <a:cubicBezTo>
                    <a:pt x="3025545" y="544992"/>
                    <a:pt x="3015131" y="620557"/>
                    <a:pt x="3015639" y="672373"/>
                  </a:cubicBezTo>
                  <a:cubicBezTo>
                    <a:pt x="3016147" y="724189"/>
                    <a:pt x="3027831" y="803945"/>
                    <a:pt x="3027831" y="803945"/>
                  </a:cubicBezTo>
                  <a:lnTo>
                    <a:pt x="3031768" y="1962868"/>
                  </a:lnTo>
                  <a:cubicBezTo>
                    <a:pt x="3031768" y="1962868"/>
                    <a:pt x="3020973" y="1994618"/>
                    <a:pt x="3021608" y="2064976"/>
                  </a:cubicBezTo>
                  <a:cubicBezTo>
                    <a:pt x="3022243" y="2135334"/>
                    <a:pt x="3022751" y="2193881"/>
                    <a:pt x="3022751" y="2193881"/>
                  </a:cubicBezTo>
                  <a:cubicBezTo>
                    <a:pt x="3022751" y="2193881"/>
                    <a:pt x="3034435" y="2268303"/>
                    <a:pt x="3024021" y="2342852"/>
                  </a:cubicBezTo>
                  <a:cubicBezTo>
                    <a:pt x="3013607" y="2417401"/>
                    <a:pt x="3015258" y="2447627"/>
                    <a:pt x="2980079" y="2503888"/>
                  </a:cubicBezTo>
                  <a:cubicBezTo>
                    <a:pt x="2960902" y="2534495"/>
                    <a:pt x="2877209" y="2609933"/>
                    <a:pt x="2850031" y="2633174"/>
                  </a:cubicBezTo>
                  <a:cubicBezTo>
                    <a:pt x="2850031" y="2633174"/>
                    <a:pt x="2772688" y="2657558"/>
                    <a:pt x="2689249" y="2668353"/>
                  </a:cubicBezTo>
                  <a:cubicBezTo>
                    <a:pt x="2596666" y="2680418"/>
                    <a:pt x="2619653" y="2680291"/>
                    <a:pt x="2497479" y="2681307"/>
                  </a:cubicBezTo>
                  <a:lnTo>
                    <a:pt x="2398419" y="2682196"/>
                  </a:lnTo>
                  <a:lnTo>
                    <a:pt x="733173" y="2684482"/>
                  </a:lnTo>
                  <a:cubicBezTo>
                    <a:pt x="733173" y="2684482"/>
                    <a:pt x="665101" y="2685117"/>
                    <a:pt x="578233" y="2685752"/>
                  </a:cubicBezTo>
                  <a:cubicBezTo>
                    <a:pt x="491365" y="2686514"/>
                    <a:pt x="431675" y="2675719"/>
                    <a:pt x="431675" y="2675719"/>
                  </a:cubicBezTo>
                  <a:cubicBezTo>
                    <a:pt x="375922" y="2676227"/>
                    <a:pt x="298706" y="2655907"/>
                    <a:pt x="248160" y="2643461"/>
                  </a:cubicBezTo>
                  <a:cubicBezTo>
                    <a:pt x="159768" y="2621617"/>
                    <a:pt x="136273" y="2463883"/>
                    <a:pt x="135511" y="2378031"/>
                  </a:cubicBezTo>
                  <a:lnTo>
                    <a:pt x="134495" y="2255984"/>
                  </a:lnTo>
                  <a:lnTo>
                    <a:pt x="133733" y="2166830"/>
                  </a:lnTo>
                  <a:lnTo>
                    <a:pt x="132082" y="1979886"/>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20" id="20"/>
          <p:cNvGrpSpPr/>
          <p:nvPr/>
        </p:nvGrpSpPr>
        <p:grpSpPr>
          <a:xfrm rot="0">
            <a:off x="12373712" y="6249270"/>
            <a:ext cx="3805395" cy="3805395"/>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153521" y="0"/>
                  </a:moveTo>
                  <a:lnTo>
                    <a:pt x="659279" y="0"/>
                  </a:lnTo>
                  <a:cubicBezTo>
                    <a:pt x="699995" y="0"/>
                    <a:pt x="739044" y="16175"/>
                    <a:pt x="767835" y="44965"/>
                  </a:cubicBezTo>
                  <a:cubicBezTo>
                    <a:pt x="796625" y="73756"/>
                    <a:pt x="812800" y="112805"/>
                    <a:pt x="812800" y="153521"/>
                  </a:cubicBezTo>
                  <a:lnTo>
                    <a:pt x="812800" y="659279"/>
                  </a:lnTo>
                  <a:cubicBezTo>
                    <a:pt x="812800" y="699995"/>
                    <a:pt x="796625" y="739044"/>
                    <a:pt x="767835" y="767835"/>
                  </a:cubicBezTo>
                  <a:cubicBezTo>
                    <a:pt x="739044" y="796625"/>
                    <a:pt x="699995" y="812800"/>
                    <a:pt x="659279" y="812800"/>
                  </a:cubicBezTo>
                  <a:lnTo>
                    <a:pt x="153521" y="812800"/>
                  </a:lnTo>
                  <a:cubicBezTo>
                    <a:pt x="112805" y="812800"/>
                    <a:pt x="73756" y="796625"/>
                    <a:pt x="44965" y="767835"/>
                  </a:cubicBezTo>
                  <a:cubicBezTo>
                    <a:pt x="16175" y="739044"/>
                    <a:pt x="0" y="699995"/>
                    <a:pt x="0" y="659279"/>
                  </a:cubicBezTo>
                  <a:lnTo>
                    <a:pt x="0" y="153521"/>
                  </a:lnTo>
                  <a:cubicBezTo>
                    <a:pt x="0" y="112805"/>
                    <a:pt x="16175" y="73756"/>
                    <a:pt x="44965" y="44965"/>
                  </a:cubicBezTo>
                  <a:cubicBezTo>
                    <a:pt x="73756" y="16175"/>
                    <a:pt x="112805" y="0"/>
                    <a:pt x="153521" y="0"/>
                  </a:cubicBezTo>
                  <a:close/>
                </a:path>
              </a:pathLst>
            </a:custGeom>
            <a:solidFill>
              <a:srgbClr val="002960"/>
            </a:solidFill>
          </p:spPr>
        </p:sp>
        <p:sp>
          <p:nvSpPr>
            <p:cNvPr name="TextBox 22" id="22"/>
            <p:cNvSpPr txBox="true"/>
            <p:nvPr/>
          </p:nvSpPr>
          <p:spPr>
            <a:xfrm>
              <a:off x="0" y="-47625"/>
              <a:ext cx="812800" cy="860425"/>
            </a:xfrm>
            <a:prstGeom prst="rect">
              <a:avLst/>
            </a:prstGeom>
          </p:spPr>
          <p:txBody>
            <a:bodyPr anchor="ctr" rtlCol="false" tIns="50800" lIns="50800" bIns="50800" rIns="50800"/>
            <a:lstStyle/>
            <a:p>
              <a:pPr algn="ctr">
                <a:lnSpc>
                  <a:spcPts val="3504"/>
                </a:lnSpc>
              </a:pPr>
            </a:p>
          </p:txBody>
        </p:sp>
      </p:grpSp>
      <p:grpSp>
        <p:nvGrpSpPr>
          <p:cNvPr name="Group 23" id="23"/>
          <p:cNvGrpSpPr/>
          <p:nvPr/>
        </p:nvGrpSpPr>
        <p:grpSpPr>
          <a:xfrm rot="0">
            <a:off x="12549775" y="6432579"/>
            <a:ext cx="3501336" cy="3549318"/>
            <a:chOff x="0" y="0"/>
            <a:chExt cx="1911069" cy="1937258"/>
          </a:xfrm>
        </p:grpSpPr>
        <p:sp>
          <p:nvSpPr>
            <p:cNvPr name="Freeform 24" id="24"/>
            <p:cNvSpPr/>
            <p:nvPr/>
          </p:nvSpPr>
          <p:spPr>
            <a:xfrm flipH="false" flipV="false" rot="0">
              <a:off x="-127" y="127"/>
              <a:ext cx="1910942" cy="1937188"/>
            </a:xfrm>
            <a:custGeom>
              <a:avLst/>
              <a:gdLst/>
              <a:ahLst/>
              <a:cxnLst/>
              <a:rect r="r" b="b" t="t" l="l"/>
              <a:pathLst>
                <a:path h="1937188" w="1910942">
                  <a:moveTo>
                    <a:pt x="1509876" y="1931543"/>
                  </a:moveTo>
                  <a:cubicBezTo>
                    <a:pt x="1453996" y="1944243"/>
                    <a:pt x="1428596" y="1931543"/>
                    <a:pt x="1371446" y="1931543"/>
                  </a:cubicBezTo>
                  <a:cubicBezTo>
                    <a:pt x="1314296" y="1931543"/>
                    <a:pt x="1223237" y="1918843"/>
                    <a:pt x="1223237" y="1918843"/>
                  </a:cubicBezTo>
                  <a:lnTo>
                    <a:pt x="707771" y="1918843"/>
                  </a:lnTo>
                  <a:lnTo>
                    <a:pt x="631063" y="1906143"/>
                  </a:lnTo>
                  <a:cubicBezTo>
                    <a:pt x="631063" y="1906143"/>
                    <a:pt x="533400" y="1918843"/>
                    <a:pt x="457581" y="1906143"/>
                  </a:cubicBezTo>
                  <a:cubicBezTo>
                    <a:pt x="381762" y="1893443"/>
                    <a:pt x="296418" y="1906143"/>
                    <a:pt x="296418" y="1906143"/>
                  </a:cubicBezTo>
                  <a:cubicBezTo>
                    <a:pt x="240284" y="1906143"/>
                    <a:pt x="162814" y="1901825"/>
                    <a:pt x="119507" y="1872615"/>
                  </a:cubicBezTo>
                  <a:cubicBezTo>
                    <a:pt x="47371" y="1823974"/>
                    <a:pt x="25400" y="1753743"/>
                    <a:pt x="0" y="1647952"/>
                  </a:cubicBezTo>
                  <a:lnTo>
                    <a:pt x="0" y="1447419"/>
                  </a:lnTo>
                  <a:cubicBezTo>
                    <a:pt x="0" y="1447419"/>
                    <a:pt x="12700" y="1362456"/>
                    <a:pt x="12700" y="1304163"/>
                  </a:cubicBezTo>
                  <a:cubicBezTo>
                    <a:pt x="12700" y="1245870"/>
                    <a:pt x="0" y="1155954"/>
                    <a:pt x="0" y="1155954"/>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391893" y="0"/>
                  </a:lnTo>
                  <a:cubicBezTo>
                    <a:pt x="1491969" y="0"/>
                    <a:pt x="1560422" y="12700"/>
                    <a:pt x="1560422" y="12700"/>
                  </a:cubicBezTo>
                  <a:cubicBezTo>
                    <a:pt x="1624557" y="12700"/>
                    <a:pt x="1713330" y="36322"/>
                    <a:pt x="1771242" y="50800"/>
                  </a:cubicBezTo>
                  <a:cubicBezTo>
                    <a:pt x="1872842" y="76200"/>
                    <a:pt x="1898242" y="254000"/>
                    <a:pt x="1898242" y="350520"/>
                  </a:cubicBezTo>
                  <a:lnTo>
                    <a:pt x="1898242" y="1065149"/>
                  </a:lnTo>
                  <a:cubicBezTo>
                    <a:pt x="1898242" y="1065149"/>
                    <a:pt x="1910942" y="1433830"/>
                    <a:pt x="1910942" y="1466850"/>
                  </a:cubicBezTo>
                  <a:cubicBezTo>
                    <a:pt x="1910942" y="1499870"/>
                    <a:pt x="1888463" y="1607820"/>
                    <a:pt x="1870556" y="1654048"/>
                  </a:cubicBezTo>
                  <a:cubicBezTo>
                    <a:pt x="1845537" y="1718691"/>
                    <a:pt x="1855697" y="1775587"/>
                    <a:pt x="1803881" y="1819783"/>
                  </a:cubicBezTo>
                  <a:cubicBezTo>
                    <a:pt x="1767813" y="1850644"/>
                    <a:pt x="1713711" y="1887982"/>
                    <a:pt x="1668499" y="1905127"/>
                  </a:cubicBezTo>
                  <a:cubicBezTo>
                    <a:pt x="1623287" y="1922272"/>
                    <a:pt x="1565502" y="1918970"/>
                    <a:pt x="1509622" y="1931670"/>
                  </a:cubicBezTo>
                  <a:close/>
                </a:path>
              </a:pathLst>
            </a:custGeom>
            <a:blipFill>
              <a:blip r:embed="rId3"/>
              <a:stretch>
                <a:fillRect l="-17664" t="0" r="-17664" b="0"/>
              </a:stretch>
            </a:blipFill>
          </p:spPr>
        </p:sp>
      </p:grpSp>
      <p:sp>
        <p:nvSpPr>
          <p:cNvPr name="TextBox 25" id="25"/>
          <p:cNvSpPr txBox="true"/>
          <p:nvPr/>
        </p:nvSpPr>
        <p:spPr>
          <a:xfrm rot="0">
            <a:off x="1028700" y="1842632"/>
            <a:ext cx="10755929" cy="2509982"/>
          </a:xfrm>
          <a:prstGeom prst="rect">
            <a:avLst/>
          </a:prstGeom>
        </p:spPr>
        <p:txBody>
          <a:bodyPr anchor="t" rtlCol="false" tIns="0" lIns="0" bIns="0" rIns="0">
            <a:spAutoFit/>
          </a:bodyPr>
          <a:lstStyle/>
          <a:p>
            <a:pPr algn="l">
              <a:lnSpc>
                <a:spcPts val="20534"/>
              </a:lnSpc>
            </a:pPr>
            <a:r>
              <a:rPr lang="en-US" sz="14667">
                <a:solidFill>
                  <a:srgbClr val="000000"/>
                </a:solidFill>
                <a:latin typeface="League Gothic"/>
                <a:ea typeface="League Gothic"/>
                <a:cs typeface="League Gothic"/>
                <a:sym typeface="League Gothic"/>
              </a:rPr>
              <a:t>OUR MISSION</a:t>
            </a:r>
          </a:p>
        </p:txBody>
      </p:sp>
      <p:sp>
        <p:nvSpPr>
          <p:cNvPr name="TextBox 26" id="26"/>
          <p:cNvSpPr txBox="true"/>
          <p:nvPr/>
        </p:nvSpPr>
        <p:spPr>
          <a:xfrm rot="0">
            <a:off x="873663" y="4817219"/>
            <a:ext cx="8654123" cy="2233294"/>
          </a:xfrm>
          <a:prstGeom prst="rect">
            <a:avLst/>
          </a:prstGeom>
        </p:spPr>
        <p:txBody>
          <a:bodyPr anchor="t" rtlCol="false" tIns="0" lIns="0" bIns="0" rIns="0">
            <a:spAutoFit/>
          </a:bodyPr>
          <a:lstStyle/>
          <a:p>
            <a:pPr algn="just">
              <a:lnSpc>
                <a:spcPts val="4480"/>
              </a:lnSpc>
            </a:pPr>
            <a:r>
              <a:rPr lang="en-US" sz="3200">
                <a:solidFill>
                  <a:srgbClr val="000000"/>
                </a:solidFill>
                <a:latin typeface="DM Sans"/>
                <a:ea typeface="DM Sans"/>
                <a:cs typeface="DM Sans"/>
                <a:sym typeface="DM Sans"/>
              </a:rPr>
              <a:t>To provide businesses with high quality, cost-effective, and scalable accounting solutions, allowing you to focus on core business growth while we handle the numbers.</a:t>
            </a:r>
          </a:p>
        </p:txBody>
      </p:sp>
      <p:sp>
        <p:nvSpPr>
          <p:cNvPr name="Freeform 27" id="27"/>
          <p:cNvSpPr/>
          <p:nvPr/>
        </p:nvSpPr>
        <p:spPr>
          <a:xfrm flipH="false" flipV="false" rot="0">
            <a:off x="-1415916" y="-1397994"/>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982869" y="-815665"/>
            <a:ext cx="12252042" cy="11918330"/>
            <a:chOff x="0" y="0"/>
            <a:chExt cx="835558" cy="812800"/>
          </a:xfrm>
        </p:grpSpPr>
        <p:sp>
          <p:nvSpPr>
            <p:cNvPr name="Freeform 3" id="3"/>
            <p:cNvSpPr/>
            <p:nvPr/>
          </p:nvSpPr>
          <p:spPr>
            <a:xfrm flipH="false" flipV="false" rot="0">
              <a:off x="0" y="0"/>
              <a:ext cx="835558" cy="812800"/>
            </a:xfrm>
            <a:custGeom>
              <a:avLst/>
              <a:gdLst/>
              <a:ahLst/>
              <a:cxnLst/>
              <a:rect r="r" b="b" t="t" l="l"/>
              <a:pathLst>
                <a:path h="812800" w="835558">
                  <a:moveTo>
                    <a:pt x="417779" y="0"/>
                  </a:moveTo>
                  <a:cubicBezTo>
                    <a:pt x="187046" y="0"/>
                    <a:pt x="0" y="181951"/>
                    <a:pt x="0" y="406400"/>
                  </a:cubicBezTo>
                  <a:cubicBezTo>
                    <a:pt x="0" y="630849"/>
                    <a:pt x="187046" y="812800"/>
                    <a:pt x="417779" y="812800"/>
                  </a:cubicBezTo>
                  <a:cubicBezTo>
                    <a:pt x="648512" y="812800"/>
                    <a:pt x="835558" y="630849"/>
                    <a:pt x="835558" y="406400"/>
                  </a:cubicBezTo>
                  <a:cubicBezTo>
                    <a:pt x="835558" y="181951"/>
                    <a:pt x="648512" y="0"/>
                    <a:pt x="417779" y="0"/>
                  </a:cubicBezTo>
                  <a:close/>
                </a:path>
              </a:pathLst>
            </a:custGeom>
            <a:solidFill>
              <a:srgbClr val="0EAFD2"/>
            </a:solidFill>
          </p:spPr>
        </p:sp>
        <p:sp>
          <p:nvSpPr>
            <p:cNvPr name="TextBox 4" id="4"/>
            <p:cNvSpPr txBox="true"/>
            <p:nvPr/>
          </p:nvSpPr>
          <p:spPr>
            <a:xfrm>
              <a:off x="78334" y="28575"/>
              <a:ext cx="678891"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10800000">
            <a:off x="7417979" y="-815665"/>
            <a:ext cx="11918330" cy="1191833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FD2"/>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8" id="8"/>
          <p:cNvGrpSpPr/>
          <p:nvPr/>
        </p:nvGrpSpPr>
        <p:grpSpPr>
          <a:xfrm rot="0">
            <a:off x="339662" y="5305425"/>
            <a:ext cx="3345210" cy="3335847"/>
            <a:chOff x="0" y="0"/>
            <a:chExt cx="1379812" cy="1375950"/>
          </a:xfrm>
        </p:grpSpPr>
        <p:sp>
          <p:nvSpPr>
            <p:cNvPr name="Freeform 9" id="9"/>
            <p:cNvSpPr/>
            <p:nvPr/>
          </p:nvSpPr>
          <p:spPr>
            <a:xfrm flipH="false" flipV="false" rot="0">
              <a:off x="0" y="0"/>
              <a:ext cx="1379812" cy="1375950"/>
            </a:xfrm>
            <a:custGeom>
              <a:avLst/>
              <a:gdLst/>
              <a:ahLst/>
              <a:cxnLst/>
              <a:rect r="r" b="b" t="t" l="l"/>
              <a:pathLst>
                <a:path h="1375950" w="1379812">
                  <a:moveTo>
                    <a:pt x="118031" y="0"/>
                  </a:moveTo>
                  <a:lnTo>
                    <a:pt x="1261781" y="0"/>
                  </a:lnTo>
                  <a:cubicBezTo>
                    <a:pt x="1293085" y="0"/>
                    <a:pt x="1323107" y="12435"/>
                    <a:pt x="1345242" y="34570"/>
                  </a:cubicBezTo>
                  <a:cubicBezTo>
                    <a:pt x="1367377" y="56705"/>
                    <a:pt x="1379812" y="86727"/>
                    <a:pt x="1379812" y="118031"/>
                  </a:cubicBezTo>
                  <a:lnTo>
                    <a:pt x="1379812" y="1257919"/>
                  </a:lnTo>
                  <a:cubicBezTo>
                    <a:pt x="1379812" y="1289223"/>
                    <a:pt x="1367377" y="1319244"/>
                    <a:pt x="1345242" y="1341380"/>
                  </a:cubicBezTo>
                  <a:cubicBezTo>
                    <a:pt x="1323107" y="1363515"/>
                    <a:pt x="1293085" y="1375950"/>
                    <a:pt x="1261781" y="1375950"/>
                  </a:cubicBezTo>
                  <a:lnTo>
                    <a:pt x="118031" y="1375950"/>
                  </a:lnTo>
                  <a:cubicBezTo>
                    <a:pt x="86727" y="1375950"/>
                    <a:pt x="56705" y="1363515"/>
                    <a:pt x="34570" y="1341380"/>
                  </a:cubicBezTo>
                  <a:cubicBezTo>
                    <a:pt x="12435" y="1319244"/>
                    <a:pt x="0" y="1289223"/>
                    <a:pt x="0" y="1257919"/>
                  </a:cubicBezTo>
                  <a:lnTo>
                    <a:pt x="0" y="118031"/>
                  </a:lnTo>
                  <a:cubicBezTo>
                    <a:pt x="0" y="86727"/>
                    <a:pt x="12435" y="56705"/>
                    <a:pt x="34570" y="34570"/>
                  </a:cubicBezTo>
                  <a:cubicBezTo>
                    <a:pt x="56705" y="12435"/>
                    <a:pt x="86727" y="0"/>
                    <a:pt x="118031" y="0"/>
                  </a:cubicBezTo>
                  <a:close/>
                </a:path>
              </a:pathLst>
            </a:custGeom>
            <a:solidFill>
              <a:srgbClr val="FFFFFF"/>
            </a:solidFill>
          </p:spPr>
        </p:sp>
        <p:sp>
          <p:nvSpPr>
            <p:cNvPr name="TextBox 10" id="10"/>
            <p:cNvSpPr txBox="true"/>
            <p:nvPr/>
          </p:nvSpPr>
          <p:spPr>
            <a:xfrm>
              <a:off x="0" y="-47625"/>
              <a:ext cx="1379812" cy="1423575"/>
            </a:xfrm>
            <a:prstGeom prst="rect">
              <a:avLst/>
            </a:prstGeom>
          </p:spPr>
          <p:txBody>
            <a:bodyPr anchor="ctr" rtlCol="false" tIns="50800" lIns="50800" bIns="50800" rIns="50800"/>
            <a:lstStyle/>
            <a:p>
              <a:pPr algn="ctr">
                <a:lnSpc>
                  <a:spcPts val="3504"/>
                </a:lnSpc>
              </a:pPr>
            </a:p>
          </p:txBody>
        </p:sp>
      </p:grpSp>
      <p:grpSp>
        <p:nvGrpSpPr>
          <p:cNvPr name="Group 11" id="11"/>
          <p:cNvGrpSpPr/>
          <p:nvPr/>
        </p:nvGrpSpPr>
        <p:grpSpPr>
          <a:xfrm rot="0">
            <a:off x="3984175" y="5305425"/>
            <a:ext cx="3345210" cy="3335847"/>
            <a:chOff x="0" y="0"/>
            <a:chExt cx="1379812" cy="1375950"/>
          </a:xfrm>
        </p:grpSpPr>
        <p:sp>
          <p:nvSpPr>
            <p:cNvPr name="Freeform 12" id="12"/>
            <p:cNvSpPr/>
            <p:nvPr/>
          </p:nvSpPr>
          <p:spPr>
            <a:xfrm flipH="false" flipV="false" rot="0">
              <a:off x="0" y="0"/>
              <a:ext cx="1379812" cy="1375950"/>
            </a:xfrm>
            <a:custGeom>
              <a:avLst/>
              <a:gdLst/>
              <a:ahLst/>
              <a:cxnLst/>
              <a:rect r="r" b="b" t="t" l="l"/>
              <a:pathLst>
                <a:path h="1375950" w="1379812">
                  <a:moveTo>
                    <a:pt x="118031" y="0"/>
                  </a:moveTo>
                  <a:lnTo>
                    <a:pt x="1261781" y="0"/>
                  </a:lnTo>
                  <a:cubicBezTo>
                    <a:pt x="1293085" y="0"/>
                    <a:pt x="1323107" y="12435"/>
                    <a:pt x="1345242" y="34570"/>
                  </a:cubicBezTo>
                  <a:cubicBezTo>
                    <a:pt x="1367377" y="56705"/>
                    <a:pt x="1379812" y="86727"/>
                    <a:pt x="1379812" y="118031"/>
                  </a:cubicBezTo>
                  <a:lnTo>
                    <a:pt x="1379812" y="1257919"/>
                  </a:lnTo>
                  <a:cubicBezTo>
                    <a:pt x="1379812" y="1289223"/>
                    <a:pt x="1367377" y="1319244"/>
                    <a:pt x="1345242" y="1341380"/>
                  </a:cubicBezTo>
                  <a:cubicBezTo>
                    <a:pt x="1323107" y="1363515"/>
                    <a:pt x="1293085" y="1375950"/>
                    <a:pt x="1261781" y="1375950"/>
                  </a:cubicBezTo>
                  <a:lnTo>
                    <a:pt x="118031" y="1375950"/>
                  </a:lnTo>
                  <a:cubicBezTo>
                    <a:pt x="86727" y="1375950"/>
                    <a:pt x="56705" y="1363515"/>
                    <a:pt x="34570" y="1341380"/>
                  </a:cubicBezTo>
                  <a:cubicBezTo>
                    <a:pt x="12435" y="1319244"/>
                    <a:pt x="0" y="1289223"/>
                    <a:pt x="0" y="1257919"/>
                  </a:cubicBezTo>
                  <a:lnTo>
                    <a:pt x="0" y="118031"/>
                  </a:lnTo>
                  <a:cubicBezTo>
                    <a:pt x="0" y="86727"/>
                    <a:pt x="12435" y="56705"/>
                    <a:pt x="34570" y="34570"/>
                  </a:cubicBezTo>
                  <a:cubicBezTo>
                    <a:pt x="56705" y="12435"/>
                    <a:pt x="86727" y="0"/>
                    <a:pt x="118031" y="0"/>
                  </a:cubicBezTo>
                  <a:close/>
                </a:path>
              </a:pathLst>
            </a:custGeom>
            <a:solidFill>
              <a:srgbClr val="FFD118"/>
            </a:solidFill>
          </p:spPr>
        </p:sp>
        <p:sp>
          <p:nvSpPr>
            <p:cNvPr name="TextBox 13" id="13"/>
            <p:cNvSpPr txBox="true"/>
            <p:nvPr/>
          </p:nvSpPr>
          <p:spPr>
            <a:xfrm>
              <a:off x="0" y="-47625"/>
              <a:ext cx="1379812" cy="1423575"/>
            </a:xfrm>
            <a:prstGeom prst="rect">
              <a:avLst/>
            </a:prstGeom>
          </p:spPr>
          <p:txBody>
            <a:bodyPr anchor="ctr" rtlCol="false" tIns="50800" lIns="50800" bIns="50800" rIns="50800"/>
            <a:lstStyle/>
            <a:p>
              <a:pPr algn="ctr">
                <a:lnSpc>
                  <a:spcPts val="3504"/>
                </a:lnSpc>
              </a:pPr>
            </a:p>
          </p:txBody>
        </p:sp>
      </p:grpSp>
      <p:grpSp>
        <p:nvGrpSpPr>
          <p:cNvPr name="Group 14" id="14"/>
          <p:cNvGrpSpPr/>
          <p:nvPr/>
        </p:nvGrpSpPr>
        <p:grpSpPr>
          <a:xfrm rot="0">
            <a:off x="7628688" y="5305425"/>
            <a:ext cx="3345210" cy="3335847"/>
            <a:chOff x="0" y="0"/>
            <a:chExt cx="1379812" cy="1375950"/>
          </a:xfrm>
        </p:grpSpPr>
        <p:sp>
          <p:nvSpPr>
            <p:cNvPr name="Freeform 15" id="15"/>
            <p:cNvSpPr/>
            <p:nvPr/>
          </p:nvSpPr>
          <p:spPr>
            <a:xfrm flipH="false" flipV="false" rot="0">
              <a:off x="0" y="0"/>
              <a:ext cx="1379812" cy="1375950"/>
            </a:xfrm>
            <a:custGeom>
              <a:avLst/>
              <a:gdLst/>
              <a:ahLst/>
              <a:cxnLst/>
              <a:rect r="r" b="b" t="t" l="l"/>
              <a:pathLst>
                <a:path h="1375950" w="1379812">
                  <a:moveTo>
                    <a:pt x="118031" y="0"/>
                  </a:moveTo>
                  <a:lnTo>
                    <a:pt x="1261781" y="0"/>
                  </a:lnTo>
                  <a:cubicBezTo>
                    <a:pt x="1293085" y="0"/>
                    <a:pt x="1323107" y="12435"/>
                    <a:pt x="1345242" y="34570"/>
                  </a:cubicBezTo>
                  <a:cubicBezTo>
                    <a:pt x="1367377" y="56705"/>
                    <a:pt x="1379812" y="86727"/>
                    <a:pt x="1379812" y="118031"/>
                  </a:cubicBezTo>
                  <a:lnTo>
                    <a:pt x="1379812" y="1257919"/>
                  </a:lnTo>
                  <a:cubicBezTo>
                    <a:pt x="1379812" y="1289223"/>
                    <a:pt x="1367377" y="1319244"/>
                    <a:pt x="1345242" y="1341380"/>
                  </a:cubicBezTo>
                  <a:cubicBezTo>
                    <a:pt x="1323107" y="1363515"/>
                    <a:pt x="1293085" y="1375950"/>
                    <a:pt x="1261781" y="1375950"/>
                  </a:cubicBezTo>
                  <a:lnTo>
                    <a:pt x="118031" y="1375950"/>
                  </a:lnTo>
                  <a:cubicBezTo>
                    <a:pt x="86727" y="1375950"/>
                    <a:pt x="56705" y="1363515"/>
                    <a:pt x="34570" y="1341380"/>
                  </a:cubicBezTo>
                  <a:cubicBezTo>
                    <a:pt x="12435" y="1319244"/>
                    <a:pt x="0" y="1289223"/>
                    <a:pt x="0" y="1257919"/>
                  </a:cubicBezTo>
                  <a:lnTo>
                    <a:pt x="0" y="118031"/>
                  </a:lnTo>
                  <a:cubicBezTo>
                    <a:pt x="0" y="86727"/>
                    <a:pt x="12435" y="56705"/>
                    <a:pt x="34570" y="34570"/>
                  </a:cubicBezTo>
                  <a:cubicBezTo>
                    <a:pt x="56705" y="12435"/>
                    <a:pt x="86727" y="0"/>
                    <a:pt x="118031" y="0"/>
                  </a:cubicBezTo>
                  <a:close/>
                </a:path>
              </a:pathLst>
            </a:custGeom>
            <a:solidFill>
              <a:srgbClr val="00BF63"/>
            </a:solidFill>
          </p:spPr>
        </p:sp>
        <p:sp>
          <p:nvSpPr>
            <p:cNvPr name="TextBox 16" id="16"/>
            <p:cNvSpPr txBox="true"/>
            <p:nvPr/>
          </p:nvSpPr>
          <p:spPr>
            <a:xfrm>
              <a:off x="0" y="-47625"/>
              <a:ext cx="1379812" cy="1423575"/>
            </a:xfrm>
            <a:prstGeom prst="rect">
              <a:avLst/>
            </a:prstGeom>
          </p:spPr>
          <p:txBody>
            <a:bodyPr anchor="ctr" rtlCol="false" tIns="50800" lIns="50800" bIns="50800" rIns="50800"/>
            <a:lstStyle/>
            <a:p>
              <a:pPr algn="ctr">
                <a:lnSpc>
                  <a:spcPts val="3504"/>
                </a:lnSpc>
              </a:pPr>
            </a:p>
          </p:txBody>
        </p:sp>
      </p:grpSp>
      <p:sp>
        <p:nvSpPr>
          <p:cNvPr name="Freeform 17" id="17"/>
          <p:cNvSpPr/>
          <p:nvPr/>
        </p:nvSpPr>
        <p:spPr>
          <a:xfrm flipH="false" flipV="false" rot="0">
            <a:off x="1610205" y="5419777"/>
            <a:ext cx="964270" cy="929205"/>
          </a:xfrm>
          <a:custGeom>
            <a:avLst/>
            <a:gdLst/>
            <a:ahLst/>
            <a:cxnLst/>
            <a:rect r="r" b="b" t="t" l="l"/>
            <a:pathLst>
              <a:path h="929205" w="964270">
                <a:moveTo>
                  <a:pt x="0" y="0"/>
                </a:moveTo>
                <a:lnTo>
                  <a:pt x="964270" y="0"/>
                </a:lnTo>
                <a:lnTo>
                  <a:pt x="964270" y="929205"/>
                </a:lnTo>
                <a:lnTo>
                  <a:pt x="0" y="9292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2010858" y="1614439"/>
            <a:ext cx="14462804" cy="1571592"/>
          </a:xfrm>
          <a:prstGeom prst="rect">
            <a:avLst/>
          </a:prstGeom>
        </p:spPr>
        <p:txBody>
          <a:bodyPr anchor="t" rtlCol="false" tIns="0" lIns="0" bIns="0" rIns="0">
            <a:spAutoFit/>
          </a:bodyPr>
          <a:lstStyle/>
          <a:p>
            <a:pPr algn="ctr">
              <a:lnSpc>
                <a:spcPts val="12881"/>
              </a:lnSpc>
            </a:pPr>
            <a:r>
              <a:rPr lang="en-US" sz="9200">
                <a:solidFill>
                  <a:srgbClr val="000000"/>
                </a:solidFill>
                <a:latin typeface="League Gothic"/>
                <a:ea typeface="League Gothic"/>
                <a:cs typeface="League Gothic"/>
                <a:sym typeface="League Gothic"/>
              </a:rPr>
              <a:t>THE VG ADVANTAGE FOR USA CLIENTS</a:t>
            </a:r>
          </a:p>
        </p:txBody>
      </p:sp>
      <p:grpSp>
        <p:nvGrpSpPr>
          <p:cNvPr name="Group 19" id="19"/>
          <p:cNvGrpSpPr/>
          <p:nvPr/>
        </p:nvGrpSpPr>
        <p:grpSpPr>
          <a:xfrm rot="512480">
            <a:off x="10919953" y="1086058"/>
            <a:ext cx="424913" cy="424913"/>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1" id="2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2" id="22"/>
          <p:cNvGrpSpPr/>
          <p:nvPr/>
        </p:nvGrpSpPr>
        <p:grpSpPr>
          <a:xfrm rot="512480">
            <a:off x="7174577" y="1086058"/>
            <a:ext cx="424913" cy="424913"/>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4" id="2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5" id="25"/>
          <p:cNvGrpSpPr/>
          <p:nvPr/>
        </p:nvGrpSpPr>
        <p:grpSpPr>
          <a:xfrm rot="512480">
            <a:off x="11470118" y="173958"/>
            <a:ext cx="908412" cy="908412"/>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7" id="2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8" id="28"/>
          <p:cNvGrpSpPr/>
          <p:nvPr/>
        </p:nvGrpSpPr>
        <p:grpSpPr>
          <a:xfrm rot="512480">
            <a:off x="6261420" y="173958"/>
            <a:ext cx="908412" cy="908412"/>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0" id="3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1" id="31"/>
          <p:cNvGrpSpPr/>
          <p:nvPr/>
        </p:nvGrpSpPr>
        <p:grpSpPr>
          <a:xfrm rot="0">
            <a:off x="-347003" y="9296234"/>
            <a:ext cx="1373330" cy="1373330"/>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3" id="3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4" id="34"/>
          <p:cNvGrpSpPr/>
          <p:nvPr/>
        </p:nvGrpSpPr>
        <p:grpSpPr>
          <a:xfrm rot="0">
            <a:off x="17015170" y="9296234"/>
            <a:ext cx="1373330" cy="1373330"/>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6" id="3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7" id="37"/>
          <p:cNvGrpSpPr/>
          <p:nvPr/>
        </p:nvGrpSpPr>
        <p:grpSpPr>
          <a:xfrm rot="0">
            <a:off x="1070585" y="8793672"/>
            <a:ext cx="678354" cy="678354"/>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9" id="3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40" id="40"/>
          <p:cNvGrpSpPr/>
          <p:nvPr/>
        </p:nvGrpSpPr>
        <p:grpSpPr>
          <a:xfrm rot="0">
            <a:off x="16534933" y="8793672"/>
            <a:ext cx="678354" cy="678354"/>
            <a:chOff x="0" y="0"/>
            <a:chExt cx="812800" cy="812800"/>
          </a:xfrm>
        </p:grpSpPr>
        <p:sp>
          <p:nvSpPr>
            <p:cNvPr name="Freeform 41" id="4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42" id="4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43" id="43"/>
          <p:cNvGrpSpPr/>
          <p:nvPr/>
        </p:nvGrpSpPr>
        <p:grpSpPr>
          <a:xfrm rot="0">
            <a:off x="11111598" y="5305425"/>
            <a:ext cx="3345210" cy="3335847"/>
            <a:chOff x="0" y="0"/>
            <a:chExt cx="1379812" cy="1375950"/>
          </a:xfrm>
        </p:grpSpPr>
        <p:sp>
          <p:nvSpPr>
            <p:cNvPr name="Freeform 44" id="44"/>
            <p:cNvSpPr/>
            <p:nvPr/>
          </p:nvSpPr>
          <p:spPr>
            <a:xfrm flipH="false" flipV="false" rot="0">
              <a:off x="0" y="0"/>
              <a:ext cx="1379812" cy="1375950"/>
            </a:xfrm>
            <a:custGeom>
              <a:avLst/>
              <a:gdLst/>
              <a:ahLst/>
              <a:cxnLst/>
              <a:rect r="r" b="b" t="t" l="l"/>
              <a:pathLst>
                <a:path h="1375950" w="1379812">
                  <a:moveTo>
                    <a:pt x="118031" y="0"/>
                  </a:moveTo>
                  <a:lnTo>
                    <a:pt x="1261781" y="0"/>
                  </a:lnTo>
                  <a:cubicBezTo>
                    <a:pt x="1293085" y="0"/>
                    <a:pt x="1323107" y="12435"/>
                    <a:pt x="1345242" y="34570"/>
                  </a:cubicBezTo>
                  <a:cubicBezTo>
                    <a:pt x="1367377" y="56705"/>
                    <a:pt x="1379812" y="86727"/>
                    <a:pt x="1379812" y="118031"/>
                  </a:cubicBezTo>
                  <a:lnTo>
                    <a:pt x="1379812" y="1257919"/>
                  </a:lnTo>
                  <a:cubicBezTo>
                    <a:pt x="1379812" y="1289223"/>
                    <a:pt x="1367377" y="1319244"/>
                    <a:pt x="1345242" y="1341380"/>
                  </a:cubicBezTo>
                  <a:cubicBezTo>
                    <a:pt x="1323107" y="1363515"/>
                    <a:pt x="1293085" y="1375950"/>
                    <a:pt x="1261781" y="1375950"/>
                  </a:cubicBezTo>
                  <a:lnTo>
                    <a:pt x="118031" y="1375950"/>
                  </a:lnTo>
                  <a:cubicBezTo>
                    <a:pt x="86727" y="1375950"/>
                    <a:pt x="56705" y="1363515"/>
                    <a:pt x="34570" y="1341380"/>
                  </a:cubicBezTo>
                  <a:cubicBezTo>
                    <a:pt x="12435" y="1319244"/>
                    <a:pt x="0" y="1289223"/>
                    <a:pt x="0" y="1257919"/>
                  </a:cubicBezTo>
                  <a:lnTo>
                    <a:pt x="0" y="118031"/>
                  </a:lnTo>
                  <a:cubicBezTo>
                    <a:pt x="0" y="86727"/>
                    <a:pt x="12435" y="56705"/>
                    <a:pt x="34570" y="34570"/>
                  </a:cubicBezTo>
                  <a:cubicBezTo>
                    <a:pt x="56705" y="12435"/>
                    <a:pt x="86727" y="0"/>
                    <a:pt x="118031" y="0"/>
                  </a:cubicBezTo>
                  <a:close/>
                </a:path>
              </a:pathLst>
            </a:custGeom>
            <a:solidFill>
              <a:srgbClr val="FFD118"/>
            </a:solidFill>
          </p:spPr>
        </p:sp>
        <p:sp>
          <p:nvSpPr>
            <p:cNvPr name="TextBox 45" id="45"/>
            <p:cNvSpPr txBox="true"/>
            <p:nvPr/>
          </p:nvSpPr>
          <p:spPr>
            <a:xfrm>
              <a:off x="0" y="-47625"/>
              <a:ext cx="1379812" cy="1423575"/>
            </a:xfrm>
            <a:prstGeom prst="rect">
              <a:avLst/>
            </a:prstGeom>
          </p:spPr>
          <p:txBody>
            <a:bodyPr anchor="ctr" rtlCol="false" tIns="50800" lIns="50800" bIns="50800" rIns="50800"/>
            <a:lstStyle/>
            <a:p>
              <a:pPr algn="ctr">
                <a:lnSpc>
                  <a:spcPts val="3504"/>
                </a:lnSpc>
              </a:pPr>
            </a:p>
          </p:txBody>
        </p:sp>
      </p:grpSp>
      <p:grpSp>
        <p:nvGrpSpPr>
          <p:cNvPr name="Group 46" id="46"/>
          <p:cNvGrpSpPr/>
          <p:nvPr/>
        </p:nvGrpSpPr>
        <p:grpSpPr>
          <a:xfrm rot="0">
            <a:off x="14756111" y="5305425"/>
            <a:ext cx="3345210" cy="3335847"/>
            <a:chOff x="0" y="0"/>
            <a:chExt cx="1379812" cy="1375950"/>
          </a:xfrm>
        </p:grpSpPr>
        <p:sp>
          <p:nvSpPr>
            <p:cNvPr name="Freeform 47" id="47"/>
            <p:cNvSpPr/>
            <p:nvPr/>
          </p:nvSpPr>
          <p:spPr>
            <a:xfrm flipH="false" flipV="false" rot="0">
              <a:off x="0" y="0"/>
              <a:ext cx="1379812" cy="1375950"/>
            </a:xfrm>
            <a:custGeom>
              <a:avLst/>
              <a:gdLst/>
              <a:ahLst/>
              <a:cxnLst/>
              <a:rect r="r" b="b" t="t" l="l"/>
              <a:pathLst>
                <a:path h="1375950" w="1379812">
                  <a:moveTo>
                    <a:pt x="118031" y="0"/>
                  </a:moveTo>
                  <a:lnTo>
                    <a:pt x="1261781" y="0"/>
                  </a:lnTo>
                  <a:cubicBezTo>
                    <a:pt x="1293085" y="0"/>
                    <a:pt x="1323107" y="12435"/>
                    <a:pt x="1345242" y="34570"/>
                  </a:cubicBezTo>
                  <a:cubicBezTo>
                    <a:pt x="1367377" y="56705"/>
                    <a:pt x="1379812" y="86727"/>
                    <a:pt x="1379812" y="118031"/>
                  </a:cubicBezTo>
                  <a:lnTo>
                    <a:pt x="1379812" y="1257919"/>
                  </a:lnTo>
                  <a:cubicBezTo>
                    <a:pt x="1379812" y="1289223"/>
                    <a:pt x="1367377" y="1319244"/>
                    <a:pt x="1345242" y="1341380"/>
                  </a:cubicBezTo>
                  <a:cubicBezTo>
                    <a:pt x="1323107" y="1363515"/>
                    <a:pt x="1293085" y="1375950"/>
                    <a:pt x="1261781" y="1375950"/>
                  </a:cubicBezTo>
                  <a:lnTo>
                    <a:pt x="118031" y="1375950"/>
                  </a:lnTo>
                  <a:cubicBezTo>
                    <a:pt x="86727" y="1375950"/>
                    <a:pt x="56705" y="1363515"/>
                    <a:pt x="34570" y="1341380"/>
                  </a:cubicBezTo>
                  <a:cubicBezTo>
                    <a:pt x="12435" y="1319244"/>
                    <a:pt x="0" y="1289223"/>
                    <a:pt x="0" y="1257919"/>
                  </a:cubicBezTo>
                  <a:lnTo>
                    <a:pt x="0" y="118031"/>
                  </a:lnTo>
                  <a:cubicBezTo>
                    <a:pt x="0" y="86727"/>
                    <a:pt x="12435" y="56705"/>
                    <a:pt x="34570" y="34570"/>
                  </a:cubicBezTo>
                  <a:cubicBezTo>
                    <a:pt x="56705" y="12435"/>
                    <a:pt x="86727" y="0"/>
                    <a:pt x="118031" y="0"/>
                  </a:cubicBezTo>
                  <a:close/>
                </a:path>
              </a:pathLst>
            </a:custGeom>
            <a:solidFill>
              <a:srgbClr val="FFFFFF"/>
            </a:solidFill>
          </p:spPr>
        </p:sp>
        <p:sp>
          <p:nvSpPr>
            <p:cNvPr name="TextBox 48" id="48"/>
            <p:cNvSpPr txBox="true"/>
            <p:nvPr/>
          </p:nvSpPr>
          <p:spPr>
            <a:xfrm>
              <a:off x="0" y="-47625"/>
              <a:ext cx="1379812" cy="1423575"/>
            </a:xfrm>
            <a:prstGeom prst="rect">
              <a:avLst/>
            </a:prstGeom>
          </p:spPr>
          <p:txBody>
            <a:bodyPr anchor="ctr" rtlCol="false" tIns="50800" lIns="50800" bIns="50800" rIns="50800"/>
            <a:lstStyle/>
            <a:p>
              <a:pPr algn="ctr">
                <a:lnSpc>
                  <a:spcPts val="3504"/>
                </a:lnSpc>
              </a:pPr>
            </a:p>
          </p:txBody>
        </p:sp>
      </p:grpSp>
      <p:sp>
        <p:nvSpPr>
          <p:cNvPr name="TextBox 49" id="49"/>
          <p:cNvSpPr txBox="true"/>
          <p:nvPr/>
        </p:nvSpPr>
        <p:spPr>
          <a:xfrm rot="0">
            <a:off x="3548762" y="3772147"/>
            <a:ext cx="11462593" cy="994019"/>
          </a:xfrm>
          <a:prstGeom prst="rect">
            <a:avLst/>
          </a:prstGeom>
        </p:spPr>
        <p:txBody>
          <a:bodyPr anchor="t" rtlCol="false" tIns="0" lIns="0" bIns="0" rIns="0">
            <a:spAutoFit/>
          </a:bodyPr>
          <a:lstStyle/>
          <a:p>
            <a:pPr algn="just">
              <a:lnSpc>
                <a:spcPts val="4011"/>
              </a:lnSpc>
            </a:pPr>
            <a:r>
              <a:rPr lang="en-US" sz="2865" b="true">
                <a:solidFill>
                  <a:srgbClr val="000000"/>
                </a:solidFill>
                <a:latin typeface="DM Sans Bold"/>
                <a:ea typeface="DM Sans Bold"/>
                <a:cs typeface="DM Sans Bold"/>
                <a:sym typeface="DM Sans Bold"/>
              </a:rPr>
              <a:t>As a US-based business, outsourcing your financial operations to VG Expert Tax Advisors offers you a strategic competitive edge:</a:t>
            </a:r>
          </a:p>
        </p:txBody>
      </p:sp>
      <p:sp>
        <p:nvSpPr>
          <p:cNvPr name="Freeform 50" id="50"/>
          <p:cNvSpPr/>
          <p:nvPr/>
        </p:nvSpPr>
        <p:spPr>
          <a:xfrm flipH="false" flipV="false" rot="0">
            <a:off x="-1471016" y="-850927"/>
            <a:ext cx="5750608" cy="5750608"/>
          </a:xfrm>
          <a:custGeom>
            <a:avLst/>
            <a:gdLst/>
            <a:ahLst/>
            <a:cxnLst/>
            <a:rect r="r" b="b" t="t" l="l"/>
            <a:pathLst>
              <a:path h="5750608" w="5750608">
                <a:moveTo>
                  <a:pt x="0" y="0"/>
                </a:moveTo>
                <a:lnTo>
                  <a:pt x="5750607" y="0"/>
                </a:lnTo>
                <a:lnTo>
                  <a:pt x="5750607" y="5750608"/>
                </a:lnTo>
                <a:lnTo>
                  <a:pt x="0" y="5750608"/>
                </a:lnTo>
                <a:lnTo>
                  <a:pt x="0" y="0"/>
                </a:lnTo>
                <a:close/>
              </a:path>
            </a:pathLst>
          </a:custGeom>
          <a:blipFill>
            <a:blip r:embed="rId4"/>
            <a:stretch>
              <a:fillRect l="0" t="0" r="0" b="0"/>
            </a:stretch>
          </a:blipFill>
        </p:spPr>
      </p:sp>
      <p:sp>
        <p:nvSpPr>
          <p:cNvPr name="Freeform 51" id="51"/>
          <p:cNvSpPr/>
          <p:nvPr/>
        </p:nvSpPr>
        <p:spPr>
          <a:xfrm flipH="false" flipV="false" rot="0">
            <a:off x="5221310" y="5444183"/>
            <a:ext cx="927494" cy="889235"/>
          </a:xfrm>
          <a:custGeom>
            <a:avLst/>
            <a:gdLst/>
            <a:ahLst/>
            <a:cxnLst/>
            <a:rect r="r" b="b" t="t" l="l"/>
            <a:pathLst>
              <a:path h="889235" w="927494">
                <a:moveTo>
                  <a:pt x="0" y="0"/>
                </a:moveTo>
                <a:lnTo>
                  <a:pt x="927494" y="0"/>
                </a:lnTo>
                <a:lnTo>
                  <a:pt x="927494" y="889235"/>
                </a:lnTo>
                <a:lnTo>
                  <a:pt x="0" y="8892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2" id="52"/>
          <p:cNvSpPr/>
          <p:nvPr/>
        </p:nvSpPr>
        <p:spPr>
          <a:xfrm flipH="false" flipV="false" rot="0">
            <a:off x="8862910" y="5548447"/>
            <a:ext cx="975347" cy="733948"/>
          </a:xfrm>
          <a:custGeom>
            <a:avLst/>
            <a:gdLst/>
            <a:ahLst/>
            <a:cxnLst/>
            <a:rect r="r" b="b" t="t" l="l"/>
            <a:pathLst>
              <a:path h="733948" w="975347">
                <a:moveTo>
                  <a:pt x="0" y="0"/>
                </a:moveTo>
                <a:lnTo>
                  <a:pt x="975347" y="0"/>
                </a:lnTo>
                <a:lnTo>
                  <a:pt x="975347" y="733948"/>
                </a:lnTo>
                <a:lnTo>
                  <a:pt x="0" y="7339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53" id="53"/>
          <p:cNvSpPr/>
          <p:nvPr/>
        </p:nvSpPr>
        <p:spPr>
          <a:xfrm flipH="false" flipV="false" rot="0">
            <a:off x="12224342" y="5385330"/>
            <a:ext cx="1119722" cy="883181"/>
          </a:xfrm>
          <a:custGeom>
            <a:avLst/>
            <a:gdLst/>
            <a:ahLst/>
            <a:cxnLst/>
            <a:rect r="r" b="b" t="t" l="l"/>
            <a:pathLst>
              <a:path h="883181" w="1119722">
                <a:moveTo>
                  <a:pt x="0" y="0"/>
                </a:moveTo>
                <a:lnTo>
                  <a:pt x="1119722" y="0"/>
                </a:lnTo>
                <a:lnTo>
                  <a:pt x="1119722" y="883181"/>
                </a:lnTo>
                <a:lnTo>
                  <a:pt x="0" y="88318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54" id="54"/>
          <p:cNvSpPr/>
          <p:nvPr/>
        </p:nvSpPr>
        <p:spPr>
          <a:xfrm flipH="false" flipV="false" rot="0">
            <a:off x="15990333" y="5467912"/>
            <a:ext cx="835342" cy="726748"/>
          </a:xfrm>
          <a:custGeom>
            <a:avLst/>
            <a:gdLst/>
            <a:ahLst/>
            <a:cxnLst/>
            <a:rect r="r" b="b" t="t" l="l"/>
            <a:pathLst>
              <a:path h="726748" w="835342">
                <a:moveTo>
                  <a:pt x="0" y="0"/>
                </a:moveTo>
                <a:lnTo>
                  <a:pt x="835343" y="0"/>
                </a:lnTo>
                <a:lnTo>
                  <a:pt x="835343" y="726748"/>
                </a:lnTo>
                <a:lnTo>
                  <a:pt x="0" y="72674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55" id="55"/>
          <p:cNvSpPr txBox="true"/>
          <p:nvPr/>
        </p:nvSpPr>
        <p:spPr>
          <a:xfrm rot="0">
            <a:off x="661282" y="6304843"/>
            <a:ext cx="2701970" cy="357472"/>
          </a:xfrm>
          <a:prstGeom prst="rect">
            <a:avLst/>
          </a:prstGeom>
        </p:spPr>
        <p:txBody>
          <a:bodyPr anchor="t" rtlCol="false" tIns="0" lIns="0" bIns="0" rIns="0">
            <a:spAutoFit/>
          </a:bodyPr>
          <a:lstStyle/>
          <a:p>
            <a:pPr algn="ctr" marL="0" indent="0" lvl="0">
              <a:lnSpc>
                <a:spcPts val="2796"/>
              </a:lnSpc>
              <a:spcBef>
                <a:spcPct val="0"/>
              </a:spcBef>
            </a:pPr>
            <a:r>
              <a:rPr lang="en-US" b="true" sz="1997" spc="-39">
                <a:solidFill>
                  <a:srgbClr val="002960"/>
                </a:solidFill>
                <a:latin typeface="Helvetica World Bold"/>
                <a:ea typeface="Helvetica World Bold"/>
                <a:cs typeface="Helvetica World Bold"/>
                <a:sym typeface="Helvetica World Bold"/>
              </a:rPr>
              <a:t>Global Expertise</a:t>
            </a:r>
          </a:p>
        </p:txBody>
      </p:sp>
      <p:sp>
        <p:nvSpPr>
          <p:cNvPr name="TextBox 56" id="56"/>
          <p:cNvSpPr txBox="true"/>
          <p:nvPr/>
        </p:nvSpPr>
        <p:spPr>
          <a:xfrm rot="0">
            <a:off x="4028334" y="6304843"/>
            <a:ext cx="3389645" cy="357472"/>
          </a:xfrm>
          <a:prstGeom prst="rect">
            <a:avLst/>
          </a:prstGeom>
        </p:spPr>
        <p:txBody>
          <a:bodyPr anchor="t" rtlCol="false" tIns="0" lIns="0" bIns="0" rIns="0">
            <a:spAutoFit/>
          </a:bodyPr>
          <a:lstStyle/>
          <a:p>
            <a:pPr algn="ctr" marL="0" indent="0" lvl="0">
              <a:lnSpc>
                <a:spcPts val="2796"/>
              </a:lnSpc>
              <a:spcBef>
                <a:spcPct val="0"/>
              </a:spcBef>
            </a:pPr>
            <a:r>
              <a:rPr lang="en-US" b="true" sz="1997" spc="-39">
                <a:solidFill>
                  <a:srgbClr val="002960"/>
                </a:solidFill>
                <a:latin typeface="Helvetica World Bold"/>
                <a:ea typeface="Helvetica World Bold"/>
                <a:cs typeface="Helvetica World Bold"/>
                <a:sym typeface="Helvetica World Bold"/>
              </a:rPr>
              <a:t>Cost Efficiency</a:t>
            </a:r>
          </a:p>
        </p:txBody>
      </p:sp>
      <p:sp>
        <p:nvSpPr>
          <p:cNvPr name="TextBox 57" id="57"/>
          <p:cNvSpPr txBox="true"/>
          <p:nvPr/>
        </p:nvSpPr>
        <p:spPr>
          <a:xfrm rot="0">
            <a:off x="594905" y="6756286"/>
            <a:ext cx="2834723" cy="1692230"/>
          </a:xfrm>
          <a:prstGeom prst="rect">
            <a:avLst/>
          </a:prstGeom>
        </p:spPr>
        <p:txBody>
          <a:bodyPr anchor="t" rtlCol="false" tIns="0" lIns="0" bIns="0" rIns="0">
            <a:spAutoFit/>
          </a:bodyPr>
          <a:lstStyle/>
          <a:p>
            <a:pPr algn="ctr">
              <a:lnSpc>
                <a:spcPts val="2277"/>
              </a:lnSpc>
              <a:spcBef>
                <a:spcPct val="0"/>
              </a:spcBef>
            </a:pPr>
            <a:r>
              <a:rPr lang="en-US" b="true" sz="1626" spc="-32">
                <a:solidFill>
                  <a:srgbClr val="002960"/>
                </a:solidFill>
                <a:latin typeface="DM Sans Bold"/>
                <a:ea typeface="DM Sans Bold"/>
                <a:cs typeface="DM Sans Bold"/>
                <a:sym typeface="DM Sans Bold"/>
              </a:rPr>
              <a:t>With experience of serving clients in the USA, UK and Dubai, we understand international accounting standards and cross-border financial nuances.</a:t>
            </a:r>
          </a:p>
        </p:txBody>
      </p:sp>
      <p:sp>
        <p:nvSpPr>
          <p:cNvPr name="TextBox 58" id="58"/>
          <p:cNvSpPr txBox="true"/>
          <p:nvPr/>
        </p:nvSpPr>
        <p:spPr>
          <a:xfrm rot="0">
            <a:off x="7950308" y="6304843"/>
            <a:ext cx="2701970" cy="357472"/>
          </a:xfrm>
          <a:prstGeom prst="rect">
            <a:avLst/>
          </a:prstGeom>
        </p:spPr>
        <p:txBody>
          <a:bodyPr anchor="t" rtlCol="false" tIns="0" lIns="0" bIns="0" rIns="0">
            <a:spAutoFit/>
          </a:bodyPr>
          <a:lstStyle/>
          <a:p>
            <a:pPr algn="ctr" marL="0" indent="0" lvl="0">
              <a:lnSpc>
                <a:spcPts val="2796"/>
              </a:lnSpc>
              <a:spcBef>
                <a:spcPct val="0"/>
              </a:spcBef>
            </a:pPr>
            <a:r>
              <a:rPr lang="en-US" b="true" sz="1997" spc="-39">
                <a:solidFill>
                  <a:srgbClr val="002960"/>
                </a:solidFill>
                <a:latin typeface="Helvetica World Bold"/>
                <a:ea typeface="Helvetica World Bold"/>
                <a:cs typeface="Helvetica World Bold"/>
                <a:sym typeface="Helvetica World Bold"/>
              </a:rPr>
              <a:t>Senior Leadership</a:t>
            </a:r>
          </a:p>
        </p:txBody>
      </p:sp>
      <p:sp>
        <p:nvSpPr>
          <p:cNvPr name="TextBox 59" id="59"/>
          <p:cNvSpPr txBox="true"/>
          <p:nvPr/>
        </p:nvSpPr>
        <p:spPr>
          <a:xfrm rot="0">
            <a:off x="7883931" y="6756286"/>
            <a:ext cx="2834723" cy="1692230"/>
          </a:xfrm>
          <a:prstGeom prst="rect">
            <a:avLst/>
          </a:prstGeom>
        </p:spPr>
        <p:txBody>
          <a:bodyPr anchor="t" rtlCol="false" tIns="0" lIns="0" bIns="0" rIns="0">
            <a:spAutoFit/>
          </a:bodyPr>
          <a:lstStyle/>
          <a:p>
            <a:pPr algn="ctr">
              <a:lnSpc>
                <a:spcPts val="2277"/>
              </a:lnSpc>
              <a:spcBef>
                <a:spcPct val="0"/>
              </a:spcBef>
            </a:pPr>
            <a:r>
              <a:rPr lang="en-US" b="true" sz="1626" spc="-32">
                <a:solidFill>
                  <a:srgbClr val="002960"/>
                </a:solidFill>
                <a:latin typeface="DM Sans Bold"/>
                <a:ea typeface="DM Sans Bold"/>
                <a:cs typeface="DM Sans Bold"/>
                <a:sym typeface="DM Sans Bold"/>
              </a:rPr>
              <a:t>Unlike standard outsourcing firms, our operations are led directly by partners with 10-12+ years of experience, ensuring high-level oversight on your accounts.</a:t>
            </a:r>
          </a:p>
        </p:txBody>
      </p:sp>
      <p:sp>
        <p:nvSpPr>
          <p:cNvPr name="TextBox 60" id="60"/>
          <p:cNvSpPr txBox="true"/>
          <p:nvPr/>
        </p:nvSpPr>
        <p:spPr>
          <a:xfrm rot="0">
            <a:off x="4208994" y="6746761"/>
            <a:ext cx="3009276" cy="1120648"/>
          </a:xfrm>
          <a:prstGeom prst="rect">
            <a:avLst/>
          </a:prstGeom>
        </p:spPr>
        <p:txBody>
          <a:bodyPr anchor="t" rtlCol="false" tIns="0" lIns="0" bIns="0" rIns="0">
            <a:spAutoFit/>
          </a:bodyPr>
          <a:lstStyle/>
          <a:p>
            <a:pPr algn="ctr">
              <a:lnSpc>
                <a:spcPts val="2281"/>
              </a:lnSpc>
              <a:spcBef>
                <a:spcPct val="0"/>
              </a:spcBef>
            </a:pPr>
            <a:r>
              <a:rPr lang="en-US" b="true" sz="1629" spc="-32">
                <a:solidFill>
                  <a:srgbClr val="002960"/>
                </a:solidFill>
                <a:latin typeface="DM Sans Bold"/>
                <a:ea typeface="DM Sans Bold"/>
                <a:cs typeface="DM Sans Bold"/>
                <a:sym typeface="DM Sans Bold"/>
              </a:rPr>
              <a:t>Reduce your operational overhead significantly without compromising on quality or turnaround time.</a:t>
            </a:r>
          </a:p>
        </p:txBody>
      </p:sp>
      <p:sp>
        <p:nvSpPr>
          <p:cNvPr name="TextBox 61" id="61"/>
          <p:cNvSpPr txBox="true"/>
          <p:nvPr/>
        </p:nvSpPr>
        <p:spPr>
          <a:xfrm rot="0">
            <a:off x="11155757" y="6304843"/>
            <a:ext cx="3389645" cy="357472"/>
          </a:xfrm>
          <a:prstGeom prst="rect">
            <a:avLst/>
          </a:prstGeom>
        </p:spPr>
        <p:txBody>
          <a:bodyPr anchor="t" rtlCol="false" tIns="0" lIns="0" bIns="0" rIns="0">
            <a:spAutoFit/>
          </a:bodyPr>
          <a:lstStyle/>
          <a:p>
            <a:pPr algn="ctr" marL="0" indent="0" lvl="0">
              <a:lnSpc>
                <a:spcPts val="2796"/>
              </a:lnSpc>
              <a:spcBef>
                <a:spcPct val="0"/>
              </a:spcBef>
            </a:pPr>
            <a:r>
              <a:rPr lang="en-US" b="true" sz="1997" spc="-39">
                <a:solidFill>
                  <a:srgbClr val="002960"/>
                </a:solidFill>
                <a:latin typeface="Helvetica World Bold"/>
                <a:ea typeface="Helvetica World Bold"/>
                <a:cs typeface="Helvetica World Bold"/>
                <a:sym typeface="Helvetica World Bold"/>
              </a:rPr>
              <a:t>Technology Driven</a:t>
            </a:r>
          </a:p>
        </p:txBody>
      </p:sp>
      <p:sp>
        <p:nvSpPr>
          <p:cNvPr name="TextBox 62" id="62"/>
          <p:cNvSpPr txBox="true"/>
          <p:nvPr/>
        </p:nvSpPr>
        <p:spPr>
          <a:xfrm rot="0">
            <a:off x="15077731" y="6304843"/>
            <a:ext cx="2701970" cy="357472"/>
          </a:xfrm>
          <a:prstGeom prst="rect">
            <a:avLst/>
          </a:prstGeom>
        </p:spPr>
        <p:txBody>
          <a:bodyPr anchor="t" rtlCol="false" tIns="0" lIns="0" bIns="0" rIns="0">
            <a:spAutoFit/>
          </a:bodyPr>
          <a:lstStyle/>
          <a:p>
            <a:pPr algn="ctr" marL="0" indent="0" lvl="0">
              <a:lnSpc>
                <a:spcPts val="2796"/>
              </a:lnSpc>
              <a:spcBef>
                <a:spcPct val="0"/>
              </a:spcBef>
            </a:pPr>
            <a:r>
              <a:rPr lang="en-US" b="true" sz="1997" spc="-39">
                <a:solidFill>
                  <a:srgbClr val="002960"/>
                </a:solidFill>
                <a:latin typeface="Helvetica World Bold"/>
                <a:ea typeface="Helvetica World Bold"/>
                <a:cs typeface="Helvetica World Bold"/>
                <a:sym typeface="Helvetica World Bold"/>
              </a:rPr>
              <a:t>Scalability</a:t>
            </a:r>
          </a:p>
        </p:txBody>
      </p:sp>
      <p:sp>
        <p:nvSpPr>
          <p:cNvPr name="TextBox 63" id="63"/>
          <p:cNvSpPr txBox="true"/>
          <p:nvPr/>
        </p:nvSpPr>
        <p:spPr>
          <a:xfrm rot="0">
            <a:off x="15011354" y="6756286"/>
            <a:ext cx="2834723" cy="1692230"/>
          </a:xfrm>
          <a:prstGeom prst="rect">
            <a:avLst/>
          </a:prstGeom>
        </p:spPr>
        <p:txBody>
          <a:bodyPr anchor="t" rtlCol="false" tIns="0" lIns="0" bIns="0" rIns="0">
            <a:spAutoFit/>
          </a:bodyPr>
          <a:lstStyle/>
          <a:p>
            <a:pPr algn="ctr">
              <a:lnSpc>
                <a:spcPts val="2277"/>
              </a:lnSpc>
              <a:spcBef>
                <a:spcPct val="0"/>
              </a:spcBef>
            </a:pPr>
            <a:r>
              <a:rPr lang="en-US" b="true" sz="1626" spc="-32">
                <a:solidFill>
                  <a:srgbClr val="002960"/>
                </a:solidFill>
                <a:latin typeface="DM Sans Bold"/>
                <a:ea typeface="DM Sans Bold"/>
                <a:cs typeface="DM Sans Bold"/>
                <a:sym typeface="DM Sans Bold"/>
              </a:rPr>
              <a:t>Whether you are a startup or an established corporation, our team size of 40+ members ensures we can scale our services to match your growth immediately.</a:t>
            </a:r>
          </a:p>
        </p:txBody>
      </p:sp>
      <p:sp>
        <p:nvSpPr>
          <p:cNvPr name="TextBox 64" id="64"/>
          <p:cNvSpPr txBox="true"/>
          <p:nvPr/>
        </p:nvSpPr>
        <p:spPr>
          <a:xfrm rot="0">
            <a:off x="11269173" y="6756286"/>
            <a:ext cx="2932391" cy="1692230"/>
          </a:xfrm>
          <a:prstGeom prst="rect">
            <a:avLst/>
          </a:prstGeom>
        </p:spPr>
        <p:txBody>
          <a:bodyPr anchor="t" rtlCol="false" tIns="0" lIns="0" bIns="0" rIns="0">
            <a:spAutoFit/>
          </a:bodyPr>
          <a:lstStyle/>
          <a:p>
            <a:pPr algn="ctr">
              <a:lnSpc>
                <a:spcPts val="2277"/>
              </a:lnSpc>
              <a:spcBef>
                <a:spcPct val="0"/>
              </a:spcBef>
            </a:pPr>
            <a:r>
              <a:rPr lang="en-US" b="true" sz="1626" spc="-32">
                <a:solidFill>
                  <a:srgbClr val="002960"/>
                </a:solidFill>
                <a:latin typeface="DM Sans Bold"/>
                <a:ea typeface="DM Sans Bold"/>
                <a:cs typeface="DM Sans Bold"/>
                <a:sym typeface="DM Sans Bold"/>
              </a:rPr>
              <a:t>We utilize top-tier cloud accounting software (Quick Books, Xero, Zoho, etc.) to ensure real-time collaboration and transparency.</a:t>
            </a:r>
          </a:p>
        </p:txBody>
      </p:sp>
      <p:sp>
        <p:nvSpPr>
          <p:cNvPr name="TextBox 65" id="65"/>
          <p:cNvSpPr txBox="true"/>
          <p:nvPr/>
        </p:nvSpPr>
        <p:spPr>
          <a:xfrm rot="0">
            <a:off x="6888246" y="3128881"/>
            <a:ext cx="4708029" cy="559718"/>
          </a:xfrm>
          <a:prstGeom prst="rect">
            <a:avLst/>
          </a:prstGeom>
        </p:spPr>
        <p:txBody>
          <a:bodyPr anchor="t" rtlCol="false" tIns="0" lIns="0" bIns="0" rIns="0">
            <a:spAutoFit/>
          </a:bodyPr>
          <a:lstStyle/>
          <a:p>
            <a:pPr algn="l">
              <a:lnSpc>
                <a:spcPts val="4219"/>
              </a:lnSpc>
              <a:spcBef>
                <a:spcPct val="0"/>
              </a:spcBef>
            </a:pPr>
            <a:r>
              <a:rPr lang="en-US" b="true" sz="3013" spc="-60">
                <a:solidFill>
                  <a:srgbClr val="002960"/>
                </a:solidFill>
                <a:latin typeface="Helvetica World Bold"/>
                <a:ea typeface="Helvetica World Bold"/>
                <a:cs typeface="Helvetica World Bold"/>
                <a:sym typeface="Helvetica World Bold"/>
              </a:rPr>
              <a:t>WHY PARTNER WITH US?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2392535" y="-614753"/>
            <a:ext cx="12516418" cy="11918330"/>
            <a:chOff x="0" y="0"/>
            <a:chExt cx="853588" cy="812800"/>
          </a:xfrm>
        </p:grpSpPr>
        <p:sp>
          <p:nvSpPr>
            <p:cNvPr name="Freeform 3" id="3"/>
            <p:cNvSpPr/>
            <p:nvPr/>
          </p:nvSpPr>
          <p:spPr>
            <a:xfrm flipH="false" flipV="false" rot="0">
              <a:off x="0" y="0"/>
              <a:ext cx="853588" cy="812800"/>
            </a:xfrm>
            <a:custGeom>
              <a:avLst/>
              <a:gdLst/>
              <a:ahLst/>
              <a:cxnLst/>
              <a:rect r="r" b="b" t="t" l="l"/>
              <a:pathLst>
                <a:path h="812800" w="853588">
                  <a:moveTo>
                    <a:pt x="426794" y="0"/>
                  </a:moveTo>
                  <a:cubicBezTo>
                    <a:pt x="191082" y="0"/>
                    <a:pt x="0" y="181951"/>
                    <a:pt x="0" y="406400"/>
                  </a:cubicBezTo>
                  <a:cubicBezTo>
                    <a:pt x="0" y="630849"/>
                    <a:pt x="191082" y="812800"/>
                    <a:pt x="426794" y="812800"/>
                  </a:cubicBezTo>
                  <a:cubicBezTo>
                    <a:pt x="662506" y="812800"/>
                    <a:pt x="853588" y="630849"/>
                    <a:pt x="853588" y="406400"/>
                  </a:cubicBezTo>
                  <a:cubicBezTo>
                    <a:pt x="853588" y="181951"/>
                    <a:pt x="662506" y="0"/>
                    <a:pt x="426794" y="0"/>
                  </a:cubicBezTo>
                  <a:close/>
                </a:path>
              </a:pathLst>
            </a:custGeom>
            <a:solidFill>
              <a:srgbClr val="0EAFD2"/>
            </a:solidFill>
          </p:spPr>
        </p:sp>
        <p:sp>
          <p:nvSpPr>
            <p:cNvPr name="TextBox 4" id="4"/>
            <p:cNvSpPr txBox="true"/>
            <p:nvPr/>
          </p:nvSpPr>
          <p:spPr>
            <a:xfrm>
              <a:off x="80024" y="28575"/>
              <a:ext cx="69354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10800000">
            <a:off x="9525796" y="-614753"/>
            <a:ext cx="11918330" cy="1191833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FD2"/>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8" id="8"/>
          <p:cNvGrpSpPr/>
          <p:nvPr/>
        </p:nvGrpSpPr>
        <p:grpSpPr>
          <a:xfrm rot="512480">
            <a:off x="14056027" y="1525496"/>
            <a:ext cx="424913" cy="42491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1" id="11"/>
          <p:cNvGrpSpPr/>
          <p:nvPr/>
        </p:nvGrpSpPr>
        <p:grpSpPr>
          <a:xfrm rot="512480">
            <a:off x="4019249" y="1439771"/>
            <a:ext cx="424913" cy="42491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4" id="14"/>
          <p:cNvGrpSpPr/>
          <p:nvPr/>
        </p:nvGrpSpPr>
        <p:grpSpPr>
          <a:xfrm rot="512480">
            <a:off x="14606191" y="613396"/>
            <a:ext cx="908412" cy="90841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6" id="1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7" id="17"/>
          <p:cNvGrpSpPr/>
          <p:nvPr/>
        </p:nvGrpSpPr>
        <p:grpSpPr>
          <a:xfrm rot="512480">
            <a:off x="3106092" y="527671"/>
            <a:ext cx="908412" cy="908412"/>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9" id="1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0" id="20"/>
          <p:cNvGrpSpPr/>
          <p:nvPr/>
        </p:nvGrpSpPr>
        <p:grpSpPr>
          <a:xfrm rot="0">
            <a:off x="610742" y="3231886"/>
            <a:ext cx="5620311" cy="2700783"/>
            <a:chOff x="0" y="0"/>
            <a:chExt cx="1796029" cy="863063"/>
          </a:xfrm>
        </p:grpSpPr>
        <p:sp>
          <p:nvSpPr>
            <p:cNvPr name="Freeform 21" id="21"/>
            <p:cNvSpPr/>
            <p:nvPr/>
          </p:nvSpPr>
          <p:spPr>
            <a:xfrm flipH="false" flipV="false" rot="0">
              <a:off x="0" y="0"/>
              <a:ext cx="1796029" cy="863063"/>
            </a:xfrm>
            <a:custGeom>
              <a:avLst/>
              <a:gdLst/>
              <a:ahLst/>
              <a:cxnLst/>
              <a:rect r="r" b="b" t="t" l="l"/>
              <a:pathLst>
                <a:path h="863063" w="1796029">
                  <a:moveTo>
                    <a:pt x="69735" y="0"/>
                  </a:moveTo>
                  <a:lnTo>
                    <a:pt x="1726293" y="0"/>
                  </a:lnTo>
                  <a:cubicBezTo>
                    <a:pt x="1744788" y="0"/>
                    <a:pt x="1762526" y="7347"/>
                    <a:pt x="1775604" y="20425"/>
                  </a:cubicBezTo>
                  <a:cubicBezTo>
                    <a:pt x="1788682" y="33503"/>
                    <a:pt x="1796029" y="51240"/>
                    <a:pt x="1796029" y="69735"/>
                  </a:cubicBezTo>
                  <a:lnTo>
                    <a:pt x="1796029" y="793328"/>
                  </a:lnTo>
                  <a:cubicBezTo>
                    <a:pt x="1796029" y="811823"/>
                    <a:pt x="1788682" y="829560"/>
                    <a:pt x="1775604" y="842638"/>
                  </a:cubicBezTo>
                  <a:cubicBezTo>
                    <a:pt x="1762526" y="855716"/>
                    <a:pt x="1744788" y="863063"/>
                    <a:pt x="1726293" y="863063"/>
                  </a:cubicBezTo>
                  <a:lnTo>
                    <a:pt x="69735" y="863063"/>
                  </a:lnTo>
                  <a:cubicBezTo>
                    <a:pt x="51240" y="863063"/>
                    <a:pt x="33503" y="855716"/>
                    <a:pt x="20425" y="842638"/>
                  </a:cubicBezTo>
                  <a:cubicBezTo>
                    <a:pt x="7347" y="829560"/>
                    <a:pt x="0" y="811823"/>
                    <a:pt x="0" y="793328"/>
                  </a:cubicBezTo>
                  <a:lnTo>
                    <a:pt x="0" y="69735"/>
                  </a:lnTo>
                  <a:cubicBezTo>
                    <a:pt x="0" y="51240"/>
                    <a:pt x="7347" y="33503"/>
                    <a:pt x="20425" y="20425"/>
                  </a:cubicBezTo>
                  <a:cubicBezTo>
                    <a:pt x="33503" y="7347"/>
                    <a:pt x="51240" y="0"/>
                    <a:pt x="69735" y="0"/>
                  </a:cubicBezTo>
                  <a:close/>
                </a:path>
              </a:pathLst>
            </a:custGeom>
            <a:solidFill>
              <a:srgbClr val="FFFFFF"/>
            </a:solidFill>
          </p:spPr>
        </p:sp>
        <p:sp>
          <p:nvSpPr>
            <p:cNvPr name="TextBox 22" id="22"/>
            <p:cNvSpPr txBox="true"/>
            <p:nvPr/>
          </p:nvSpPr>
          <p:spPr>
            <a:xfrm>
              <a:off x="0" y="-47625"/>
              <a:ext cx="1796029" cy="910688"/>
            </a:xfrm>
            <a:prstGeom prst="rect">
              <a:avLst/>
            </a:prstGeom>
          </p:spPr>
          <p:txBody>
            <a:bodyPr anchor="ctr" rtlCol="false" tIns="50800" lIns="50800" bIns="50800" rIns="50800"/>
            <a:lstStyle/>
            <a:p>
              <a:pPr algn="ctr">
                <a:lnSpc>
                  <a:spcPts val="3504"/>
                </a:lnSpc>
              </a:pPr>
            </a:p>
          </p:txBody>
        </p:sp>
      </p:grpSp>
      <p:grpSp>
        <p:nvGrpSpPr>
          <p:cNvPr name="Group 23" id="23"/>
          <p:cNvGrpSpPr/>
          <p:nvPr/>
        </p:nvGrpSpPr>
        <p:grpSpPr>
          <a:xfrm rot="0">
            <a:off x="610742" y="6225813"/>
            <a:ext cx="5620311" cy="2458944"/>
            <a:chOff x="0" y="0"/>
            <a:chExt cx="1796029" cy="785781"/>
          </a:xfrm>
        </p:grpSpPr>
        <p:sp>
          <p:nvSpPr>
            <p:cNvPr name="Freeform 24" id="24"/>
            <p:cNvSpPr/>
            <p:nvPr/>
          </p:nvSpPr>
          <p:spPr>
            <a:xfrm flipH="false" flipV="false" rot="0">
              <a:off x="0" y="0"/>
              <a:ext cx="1796029" cy="785781"/>
            </a:xfrm>
            <a:custGeom>
              <a:avLst/>
              <a:gdLst/>
              <a:ahLst/>
              <a:cxnLst/>
              <a:rect r="r" b="b" t="t" l="l"/>
              <a:pathLst>
                <a:path h="785781" w="1796029">
                  <a:moveTo>
                    <a:pt x="69735" y="0"/>
                  </a:moveTo>
                  <a:lnTo>
                    <a:pt x="1726293" y="0"/>
                  </a:lnTo>
                  <a:cubicBezTo>
                    <a:pt x="1744788" y="0"/>
                    <a:pt x="1762526" y="7347"/>
                    <a:pt x="1775604" y="20425"/>
                  </a:cubicBezTo>
                  <a:cubicBezTo>
                    <a:pt x="1788682" y="33503"/>
                    <a:pt x="1796029" y="51240"/>
                    <a:pt x="1796029" y="69735"/>
                  </a:cubicBezTo>
                  <a:lnTo>
                    <a:pt x="1796029" y="716046"/>
                  </a:lnTo>
                  <a:cubicBezTo>
                    <a:pt x="1796029" y="734541"/>
                    <a:pt x="1788682" y="752278"/>
                    <a:pt x="1775604" y="765356"/>
                  </a:cubicBezTo>
                  <a:cubicBezTo>
                    <a:pt x="1762526" y="778434"/>
                    <a:pt x="1744788" y="785781"/>
                    <a:pt x="1726293" y="785781"/>
                  </a:cubicBezTo>
                  <a:lnTo>
                    <a:pt x="69735" y="785781"/>
                  </a:lnTo>
                  <a:cubicBezTo>
                    <a:pt x="51240" y="785781"/>
                    <a:pt x="33503" y="778434"/>
                    <a:pt x="20425" y="765356"/>
                  </a:cubicBezTo>
                  <a:cubicBezTo>
                    <a:pt x="7347" y="752278"/>
                    <a:pt x="0" y="734541"/>
                    <a:pt x="0" y="716046"/>
                  </a:cubicBezTo>
                  <a:lnTo>
                    <a:pt x="0" y="69735"/>
                  </a:lnTo>
                  <a:cubicBezTo>
                    <a:pt x="0" y="51240"/>
                    <a:pt x="7347" y="33503"/>
                    <a:pt x="20425" y="20425"/>
                  </a:cubicBezTo>
                  <a:cubicBezTo>
                    <a:pt x="33503" y="7347"/>
                    <a:pt x="51240" y="0"/>
                    <a:pt x="69735" y="0"/>
                  </a:cubicBezTo>
                  <a:close/>
                </a:path>
              </a:pathLst>
            </a:custGeom>
            <a:solidFill>
              <a:srgbClr val="FFD118"/>
            </a:solidFill>
          </p:spPr>
        </p:sp>
        <p:sp>
          <p:nvSpPr>
            <p:cNvPr name="TextBox 25" id="25"/>
            <p:cNvSpPr txBox="true"/>
            <p:nvPr/>
          </p:nvSpPr>
          <p:spPr>
            <a:xfrm>
              <a:off x="0" y="-47625"/>
              <a:ext cx="1796029" cy="833406"/>
            </a:xfrm>
            <a:prstGeom prst="rect">
              <a:avLst/>
            </a:prstGeom>
          </p:spPr>
          <p:txBody>
            <a:bodyPr anchor="ctr" rtlCol="false" tIns="50800" lIns="50800" bIns="50800" rIns="50800"/>
            <a:lstStyle/>
            <a:p>
              <a:pPr algn="ctr">
                <a:lnSpc>
                  <a:spcPts val="3504"/>
                </a:lnSpc>
              </a:pPr>
            </a:p>
          </p:txBody>
        </p:sp>
      </p:grpSp>
      <p:grpSp>
        <p:nvGrpSpPr>
          <p:cNvPr name="Group 26" id="26"/>
          <p:cNvGrpSpPr/>
          <p:nvPr/>
        </p:nvGrpSpPr>
        <p:grpSpPr>
          <a:xfrm rot="0">
            <a:off x="12243449" y="3231886"/>
            <a:ext cx="5620311" cy="2603504"/>
            <a:chOff x="0" y="0"/>
            <a:chExt cx="1796029" cy="831977"/>
          </a:xfrm>
        </p:grpSpPr>
        <p:sp>
          <p:nvSpPr>
            <p:cNvPr name="Freeform 27" id="27"/>
            <p:cNvSpPr/>
            <p:nvPr/>
          </p:nvSpPr>
          <p:spPr>
            <a:xfrm flipH="false" flipV="false" rot="0">
              <a:off x="0" y="0"/>
              <a:ext cx="1796029" cy="831977"/>
            </a:xfrm>
            <a:custGeom>
              <a:avLst/>
              <a:gdLst/>
              <a:ahLst/>
              <a:cxnLst/>
              <a:rect r="r" b="b" t="t" l="l"/>
              <a:pathLst>
                <a:path h="831977" w="1796029">
                  <a:moveTo>
                    <a:pt x="69735" y="0"/>
                  </a:moveTo>
                  <a:lnTo>
                    <a:pt x="1726293" y="0"/>
                  </a:lnTo>
                  <a:cubicBezTo>
                    <a:pt x="1744788" y="0"/>
                    <a:pt x="1762526" y="7347"/>
                    <a:pt x="1775604" y="20425"/>
                  </a:cubicBezTo>
                  <a:cubicBezTo>
                    <a:pt x="1788682" y="33503"/>
                    <a:pt x="1796029" y="51240"/>
                    <a:pt x="1796029" y="69735"/>
                  </a:cubicBezTo>
                  <a:lnTo>
                    <a:pt x="1796029" y="762241"/>
                  </a:lnTo>
                  <a:cubicBezTo>
                    <a:pt x="1796029" y="780736"/>
                    <a:pt x="1788682" y="798474"/>
                    <a:pt x="1775604" y="811552"/>
                  </a:cubicBezTo>
                  <a:cubicBezTo>
                    <a:pt x="1762526" y="824630"/>
                    <a:pt x="1744788" y="831977"/>
                    <a:pt x="1726293" y="831977"/>
                  </a:cubicBezTo>
                  <a:lnTo>
                    <a:pt x="69735" y="831977"/>
                  </a:lnTo>
                  <a:cubicBezTo>
                    <a:pt x="51240" y="831977"/>
                    <a:pt x="33503" y="824630"/>
                    <a:pt x="20425" y="811552"/>
                  </a:cubicBezTo>
                  <a:cubicBezTo>
                    <a:pt x="7347" y="798474"/>
                    <a:pt x="0" y="780736"/>
                    <a:pt x="0" y="762241"/>
                  </a:cubicBezTo>
                  <a:lnTo>
                    <a:pt x="0" y="69735"/>
                  </a:lnTo>
                  <a:cubicBezTo>
                    <a:pt x="0" y="51240"/>
                    <a:pt x="7347" y="33503"/>
                    <a:pt x="20425" y="20425"/>
                  </a:cubicBezTo>
                  <a:cubicBezTo>
                    <a:pt x="33503" y="7347"/>
                    <a:pt x="51240" y="0"/>
                    <a:pt x="69735" y="0"/>
                  </a:cubicBezTo>
                  <a:close/>
                </a:path>
              </a:pathLst>
            </a:custGeom>
            <a:solidFill>
              <a:srgbClr val="FFD118"/>
            </a:solidFill>
          </p:spPr>
        </p:sp>
        <p:sp>
          <p:nvSpPr>
            <p:cNvPr name="TextBox 28" id="28"/>
            <p:cNvSpPr txBox="true"/>
            <p:nvPr/>
          </p:nvSpPr>
          <p:spPr>
            <a:xfrm>
              <a:off x="0" y="-47625"/>
              <a:ext cx="1796029" cy="879602"/>
            </a:xfrm>
            <a:prstGeom prst="rect">
              <a:avLst/>
            </a:prstGeom>
          </p:spPr>
          <p:txBody>
            <a:bodyPr anchor="ctr" rtlCol="false" tIns="50800" lIns="50800" bIns="50800" rIns="50800"/>
            <a:lstStyle/>
            <a:p>
              <a:pPr algn="ctr">
                <a:lnSpc>
                  <a:spcPts val="3504"/>
                </a:lnSpc>
              </a:pPr>
            </a:p>
          </p:txBody>
        </p:sp>
      </p:grpSp>
      <p:grpSp>
        <p:nvGrpSpPr>
          <p:cNvPr name="Group 29" id="29"/>
          <p:cNvGrpSpPr/>
          <p:nvPr/>
        </p:nvGrpSpPr>
        <p:grpSpPr>
          <a:xfrm rot="0">
            <a:off x="12243449" y="6127491"/>
            <a:ext cx="5620311" cy="2435374"/>
            <a:chOff x="0" y="0"/>
            <a:chExt cx="1796029" cy="778249"/>
          </a:xfrm>
        </p:grpSpPr>
        <p:sp>
          <p:nvSpPr>
            <p:cNvPr name="Freeform 30" id="30"/>
            <p:cNvSpPr/>
            <p:nvPr/>
          </p:nvSpPr>
          <p:spPr>
            <a:xfrm flipH="false" flipV="false" rot="0">
              <a:off x="0" y="0"/>
              <a:ext cx="1796029" cy="778249"/>
            </a:xfrm>
            <a:custGeom>
              <a:avLst/>
              <a:gdLst/>
              <a:ahLst/>
              <a:cxnLst/>
              <a:rect r="r" b="b" t="t" l="l"/>
              <a:pathLst>
                <a:path h="778249" w="1796029">
                  <a:moveTo>
                    <a:pt x="69735" y="0"/>
                  </a:moveTo>
                  <a:lnTo>
                    <a:pt x="1726293" y="0"/>
                  </a:lnTo>
                  <a:cubicBezTo>
                    <a:pt x="1744788" y="0"/>
                    <a:pt x="1762526" y="7347"/>
                    <a:pt x="1775604" y="20425"/>
                  </a:cubicBezTo>
                  <a:cubicBezTo>
                    <a:pt x="1788682" y="33503"/>
                    <a:pt x="1796029" y="51240"/>
                    <a:pt x="1796029" y="69735"/>
                  </a:cubicBezTo>
                  <a:lnTo>
                    <a:pt x="1796029" y="708514"/>
                  </a:lnTo>
                  <a:cubicBezTo>
                    <a:pt x="1796029" y="727009"/>
                    <a:pt x="1788682" y="744746"/>
                    <a:pt x="1775604" y="757824"/>
                  </a:cubicBezTo>
                  <a:cubicBezTo>
                    <a:pt x="1762526" y="770902"/>
                    <a:pt x="1744788" y="778249"/>
                    <a:pt x="1726293" y="778249"/>
                  </a:cubicBezTo>
                  <a:lnTo>
                    <a:pt x="69735" y="778249"/>
                  </a:lnTo>
                  <a:cubicBezTo>
                    <a:pt x="51240" y="778249"/>
                    <a:pt x="33503" y="770902"/>
                    <a:pt x="20425" y="757824"/>
                  </a:cubicBezTo>
                  <a:cubicBezTo>
                    <a:pt x="7347" y="744746"/>
                    <a:pt x="0" y="727009"/>
                    <a:pt x="0" y="708514"/>
                  </a:cubicBezTo>
                  <a:lnTo>
                    <a:pt x="0" y="69735"/>
                  </a:lnTo>
                  <a:cubicBezTo>
                    <a:pt x="0" y="51240"/>
                    <a:pt x="7347" y="33503"/>
                    <a:pt x="20425" y="20425"/>
                  </a:cubicBezTo>
                  <a:cubicBezTo>
                    <a:pt x="33503" y="7347"/>
                    <a:pt x="51240" y="0"/>
                    <a:pt x="69735" y="0"/>
                  </a:cubicBezTo>
                  <a:close/>
                </a:path>
              </a:pathLst>
            </a:custGeom>
            <a:solidFill>
              <a:srgbClr val="FFFFFF"/>
            </a:solidFill>
          </p:spPr>
        </p:sp>
        <p:sp>
          <p:nvSpPr>
            <p:cNvPr name="TextBox 31" id="31"/>
            <p:cNvSpPr txBox="true"/>
            <p:nvPr/>
          </p:nvSpPr>
          <p:spPr>
            <a:xfrm>
              <a:off x="0" y="-47625"/>
              <a:ext cx="1796029" cy="825874"/>
            </a:xfrm>
            <a:prstGeom prst="rect">
              <a:avLst/>
            </a:prstGeom>
          </p:spPr>
          <p:txBody>
            <a:bodyPr anchor="ctr" rtlCol="false" tIns="50800" lIns="50800" bIns="50800" rIns="50800"/>
            <a:lstStyle/>
            <a:p>
              <a:pPr algn="ctr">
                <a:lnSpc>
                  <a:spcPts val="3504"/>
                </a:lnSpc>
              </a:pPr>
            </a:p>
          </p:txBody>
        </p:sp>
      </p:grpSp>
      <p:sp>
        <p:nvSpPr>
          <p:cNvPr name="TextBox 32" id="32"/>
          <p:cNvSpPr txBox="true"/>
          <p:nvPr/>
        </p:nvSpPr>
        <p:spPr>
          <a:xfrm rot="0">
            <a:off x="2206540" y="177192"/>
            <a:ext cx="14395068" cy="1957121"/>
          </a:xfrm>
          <a:prstGeom prst="rect">
            <a:avLst/>
          </a:prstGeom>
        </p:spPr>
        <p:txBody>
          <a:bodyPr anchor="t" rtlCol="false" tIns="0" lIns="0" bIns="0" rIns="0">
            <a:spAutoFit/>
          </a:bodyPr>
          <a:lstStyle/>
          <a:p>
            <a:pPr algn="ctr">
              <a:lnSpc>
                <a:spcPts val="16027"/>
              </a:lnSpc>
            </a:pPr>
            <a:r>
              <a:rPr lang="en-US" sz="11447">
                <a:solidFill>
                  <a:srgbClr val="000000"/>
                </a:solidFill>
                <a:latin typeface="League Gothic"/>
                <a:ea typeface="League Gothic"/>
                <a:cs typeface="League Gothic"/>
                <a:sym typeface="League Gothic"/>
              </a:rPr>
              <a:t>SERVICES WE PROVIDE</a:t>
            </a:r>
          </a:p>
        </p:txBody>
      </p:sp>
      <p:sp>
        <p:nvSpPr>
          <p:cNvPr name="TextBox 33" id="33"/>
          <p:cNvSpPr txBox="true"/>
          <p:nvPr/>
        </p:nvSpPr>
        <p:spPr>
          <a:xfrm rot="0">
            <a:off x="794559" y="3271047"/>
            <a:ext cx="4927686" cy="912068"/>
          </a:xfrm>
          <a:prstGeom prst="rect">
            <a:avLst/>
          </a:prstGeom>
        </p:spPr>
        <p:txBody>
          <a:bodyPr anchor="t" rtlCol="false" tIns="0" lIns="0" bIns="0" rIns="0">
            <a:spAutoFit/>
          </a:bodyPr>
          <a:lstStyle/>
          <a:p>
            <a:pPr algn="ctr">
              <a:lnSpc>
                <a:spcPts val="3411"/>
              </a:lnSpc>
            </a:pPr>
            <a:r>
              <a:rPr lang="en-US" b="true" sz="2436" spc="-48">
                <a:solidFill>
                  <a:srgbClr val="002960"/>
                </a:solidFill>
                <a:latin typeface="Helvetica World Bold"/>
                <a:ea typeface="Helvetica World Bold"/>
                <a:cs typeface="Helvetica World Bold"/>
                <a:sym typeface="Helvetica World Bold"/>
              </a:rPr>
              <a:t>Outsourced Bookkeeping &amp; </a:t>
            </a:r>
          </a:p>
          <a:p>
            <a:pPr algn="ctr" marL="0" indent="0" lvl="0">
              <a:lnSpc>
                <a:spcPts val="3411"/>
              </a:lnSpc>
              <a:spcBef>
                <a:spcPct val="0"/>
              </a:spcBef>
            </a:pPr>
            <a:r>
              <a:rPr lang="en-US" b="true" sz="2436" spc="-48">
                <a:solidFill>
                  <a:srgbClr val="002960"/>
                </a:solidFill>
                <a:latin typeface="Helvetica World Bold"/>
                <a:ea typeface="Helvetica World Bold"/>
                <a:cs typeface="Helvetica World Bold"/>
                <a:sym typeface="Helvetica World Bold"/>
              </a:rPr>
              <a:t>Accounting</a:t>
            </a:r>
          </a:p>
        </p:txBody>
      </p:sp>
      <p:sp>
        <p:nvSpPr>
          <p:cNvPr name="TextBox 34" id="34"/>
          <p:cNvSpPr txBox="true"/>
          <p:nvPr/>
        </p:nvSpPr>
        <p:spPr>
          <a:xfrm rot="0">
            <a:off x="517603" y="6437393"/>
            <a:ext cx="5909492" cy="448901"/>
          </a:xfrm>
          <a:prstGeom prst="rect">
            <a:avLst/>
          </a:prstGeom>
        </p:spPr>
        <p:txBody>
          <a:bodyPr anchor="t" rtlCol="false" tIns="0" lIns="0" bIns="0" rIns="0">
            <a:spAutoFit/>
          </a:bodyPr>
          <a:lstStyle/>
          <a:p>
            <a:pPr algn="ctr" marL="0" indent="0" lvl="0">
              <a:lnSpc>
                <a:spcPts val="3411"/>
              </a:lnSpc>
              <a:spcBef>
                <a:spcPct val="0"/>
              </a:spcBef>
            </a:pPr>
            <a:r>
              <a:rPr lang="en-US" b="true" sz="2436" spc="-48">
                <a:solidFill>
                  <a:srgbClr val="002960"/>
                </a:solidFill>
                <a:latin typeface="Helvetica World Bold"/>
                <a:ea typeface="Helvetica World Bold"/>
                <a:cs typeface="Helvetica World Bold"/>
                <a:sym typeface="Helvetica World Bold"/>
              </a:rPr>
              <a:t>Taxation Support (US &amp; International)</a:t>
            </a:r>
          </a:p>
        </p:txBody>
      </p:sp>
      <p:sp>
        <p:nvSpPr>
          <p:cNvPr name="TextBox 35" id="35"/>
          <p:cNvSpPr txBox="true"/>
          <p:nvPr/>
        </p:nvSpPr>
        <p:spPr>
          <a:xfrm rot="0">
            <a:off x="12751614" y="3389778"/>
            <a:ext cx="4603981" cy="448901"/>
          </a:xfrm>
          <a:prstGeom prst="rect">
            <a:avLst/>
          </a:prstGeom>
        </p:spPr>
        <p:txBody>
          <a:bodyPr anchor="t" rtlCol="false" tIns="0" lIns="0" bIns="0" rIns="0">
            <a:spAutoFit/>
          </a:bodyPr>
          <a:lstStyle/>
          <a:p>
            <a:pPr algn="ctr" marL="0" indent="0" lvl="0">
              <a:lnSpc>
                <a:spcPts val="3411"/>
              </a:lnSpc>
              <a:spcBef>
                <a:spcPct val="0"/>
              </a:spcBef>
            </a:pPr>
            <a:r>
              <a:rPr lang="en-US" b="true" sz="2436" spc="-48">
                <a:solidFill>
                  <a:srgbClr val="002960"/>
                </a:solidFill>
                <a:latin typeface="Helvetica World Bold"/>
                <a:ea typeface="Helvetica World Bold"/>
                <a:cs typeface="Helvetica World Bold"/>
                <a:sym typeface="Helvetica World Bold"/>
              </a:rPr>
              <a:t>Audit Support &amp; Assurance</a:t>
            </a:r>
          </a:p>
        </p:txBody>
      </p:sp>
      <p:sp>
        <p:nvSpPr>
          <p:cNvPr name="TextBox 36" id="36"/>
          <p:cNvSpPr txBox="true"/>
          <p:nvPr/>
        </p:nvSpPr>
        <p:spPr>
          <a:xfrm rot="0">
            <a:off x="12751614" y="6339070"/>
            <a:ext cx="4603981" cy="912068"/>
          </a:xfrm>
          <a:prstGeom prst="rect">
            <a:avLst/>
          </a:prstGeom>
        </p:spPr>
        <p:txBody>
          <a:bodyPr anchor="t" rtlCol="false" tIns="0" lIns="0" bIns="0" rIns="0">
            <a:spAutoFit/>
          </a:bodyPr>
          <a:lstStyle/>
          <a:p>
            <a:pPr algn="ctr">
              <a:lnSpc>
                <a:spcPts val="3411"/>
              </a:lnSpc>
            </a:pPr>
            <a:r>
              <a:rPr lang="en-US" b="true" sz="2436" spc="-48">
                <a:solidFill>
                  <a:srgbClr val="002960"/>
                </a:solidFill>
                <a:latin typeface="Helvetica World Bold"/>
                <a:ea typeface="Helvetica World Bold"/>
                <a:cs typeface="Helvetica World Bold"/>
                <a:sym typeface="Helvetica World Bold"/>
              </a:rPr>
              <a:t>Virtual CFO &amp; Management </a:t>
            </a:r>
          </a:p>
          <a:p>
            <a:pPr algn="ctr" marL="0" indent="0" lvl="0">
              <a:lnSpc>
                <a:spcPts val="3411"/>
              </a:lnSpc>
              <a:spcBef>
                <a:spcPct val="0"/>
              </a:spcBef>
            </a:pPr>
            <a:r>
              <a:rPr lang="en-US" b="true" sz="2436" spc="-48">
                <a:solidFill>
                  <a:srgbClr val="002960"/>
                </a:solidFill>
                <a:latin typeface="Helvetica World Bold"/>
                <a:ea typeface="Helvetica World Bold"/>
                <a:cs typeface="Helvetica World Bold"/>
                <a:sym typeface="Helvetica World Bold"/>
              </a:rPr>
              <a:t>Reporting</a:t>
            </a:r>
          </a:p>
        </p:txBody>
      </p:sp>
      <p:sp>
        <p:nvSpPr>
          <p:cNvPr name="TextBox 37" id="37"/>
          <p:cNvSpPr txBox="true"/>
          <p:nvPr/>
        </p:nvSpPr>
        <p:spPr>
          <a:xfrm rot="0">
            <a:off x="1212045" y="4235393"/>
            <a:ext cx="4510200" cy="1599997"/>
          </a:xfrm>
          <a:prstGeom prst="rect">
            <a:avLst/>
          </a:prstGeom>
        </p:spPr>
        <p:txBody>
          <a:bodyPr anchor="t" rtlCol="false" tIns="0" lIns="0" bIns="0" rIns="0">
            <a:spAutoFit/>
          </a:bodyPr>
          <a:lstStyle/>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Day-to-day bookkeeping </a:t>
            </a:r>
          </a:p>
          <a:p>
            <a:pPr algn="l">
              <a:lnSpc>
                <a:spcPts val="2111"/>
              </a:lnSpc>
            </a:pPr>
            <a:r>
              <a:rPr lang="en-US" sz="1507" spc="-30" b="true">
                <a:solidFill>
                  <a:srgbClr val="002960"/>
                </a:solidFill>
                <a:latin typeface="DM Sans Bold"/>
                <a:ea typeface="DM Sans Bold"/>
                <a:cs typeface="DM Sans Bold"/>
                <a:sym typeface="DM Sans Bold"/>
              </a:rPr>
              <a:t>        </a:t>
            </a:r>
            <a:r>
              <a:rPr lang="en-US" sz="1507" spc="-30" b="true">
                <a:solidFill>
                  <a:srgbClr val="002960"/>
                </a:solidFill>
                <a:latin typeface="DM Sans Bold"/>
                <a:ea typeface="DM Sans Bold"/>
                <a:cs typeface="DM Sans Bold"/>
                <a:sym typeface="DM Sans Bold"/>
              </a:rPr>
              <a:t>(AP/AR management).</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Bank and Credit Card Reconciliations.</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General Ledger maintenance.</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Monthly, Quarterly, and Annual closure of books.</a:t>
            </a:r>
          </a:p>
        </p:txBody>
      </p:sp>
      <p:sp>
        <p:nvSpPr>
          <p:cNvPr name="TextBox 38" id="38"/>
          <p:cNvSpPr txBox="true"/>
          <p:nvPr/>
        </p:nvSpPr>
        <p:spPr>
          <a:xfrm rot="0">
            <a:off x="1212045" y="6939563"/>
            <a:ext cx="4417705" cy="1333297"/>
          </a:xfrm>
          <a:prstGeom prst="rect">
            <a:avLst/>
          </a:prstGeom>
        </p:spPr>
        <p:txBody>
          <a:bodyPr anchor="t" rtlCol="false" tIns="0" lIns="0" bIns="0" rIns="0">
            <a:spAutoFit/>
          </a:bodyPr>
          <a:lstStyle/>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Preparation of tax returns for individuals and corporations.</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Tax planning and compliance support.</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Assistance with SALES TAX and international tax treaties.</a:t>
            </a:r>
          </a:p>
        </p:txBody>
      </p:sp>
      <p:sp>
        <p:nvSpPr>
          <p:cNvPr name="TextBox 39" id="39"/>
          <p:cNvSpPr txBox="true"/>
          <p:nvPr/>
        </p:nvSpPr>
        <p:spPr>
          <a:xfrm rot="0">
            <a:off x="12844752" y="4473122"/>
            <a:ext cx="4417705" cy="799897"/>
          </a:xfrm>
          <a:prstGeom prst="rect">
            <a:avLst/>
          </a:prstGeom>
        </p:spPr>
        <p:txBody>
          <a:bodyPr anchor="t" rtlCol="false" tIns="0" lIns="0" bIns="0" rIns="0">
            <a:spAutoFit/>
          </a:bodyPr>
          <a:lstStyle/>
          <a:p>
            <a:pPr algn="l">
              <a:lnSpc>
                <a:spcPts val="2111"/>
              </a:lnSpc>
              <a:spcBef>
                <a:spcPct val="0"/>
              </a:spcBef>
            </a:pPr>
            <a:r>
              <a:rPr lang="en-US" b="true" sz="1507" spc="-30">
                <a:solidFill>
                  <a:srgbClr val="002960"/>
                </a:solidFill>
                <a:latin typeface="DM Sans Bold"/>
                <a:ea typeface="DM Sans Bold"/>
                <a:cs typeface="DM Sans Bold"/>
                <a:sym typeface="DM Sans Bold"/>
              </a:rPr>
              <a:t>Our team handles rigorous audit standards for 300+ clients, ensuring your books are audit-ready at all times.</a:t>
            </a:r>
          </a:p>
        </p:txBody>
      </p:sp>
      <p:sp>
        <p:nvSpPr>
          <p:cNvPr name="TextBox 40" id="40"/>
          <p:cNvSpPr txBox="true"/>
          <p:nvPr/>
        </p:nvSpPr>
        <p:spPr>
          <a:xfrm rot="0">
            <a:off x="12844752" y="7231773"/>
            <a:ext cx="4417705" cy="1066597"/>
          </a:xfrm>
          <a:prstGeom prst="rect">
            <a:avLst/>
          </a:prstGeom>
        </p:spPr>
        <p:txBody>
          <a:bodyPr anchor="t" rtlCol="false" tIns="0" lIns="0" bIns="0" rIns="0">
            <a:spAutoFit/>
          </a:bodyPr>
          <a:lstStyle/>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Financial forecasting and budgeting.</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Cash flow management and analysis.</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Customized MIS Reports for better decision-making.</a:t>
            </a:r>
          </a:p>
        </p:txBody>
      </p:sp>
      <p:grpSp>
        <p:nvGrpSpPr>
          <p:cNvPr name="Group 41" id="41"/>
          <p:cNvGrpSpPr/>
          <p:nvPr/>
        </p:nvGrpSpPr>
        <p:grpSpPr>
          <a:xfrm rot="0">
            <a:off x="-347003" y="9296234"/>
            <a:ext cx="1373330" cy="1373330"/>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43" id="4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44" id="44"/>
          <p:cNvGrpSpPr/>
          <p:nvPr/>
        </p:nvGrpSpPr>
        <p:grpSpPr>
          <a:xfrm rot="0">
            <a:off x="1070585" y="8345580"/>
            <a:ext cx="678354" cy="678354"/>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46" id="4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47" id="47"/>
          <p:cNvGrpSpPr/>
          <p:nvPr/>
        </p:nvGrpSpPr>
        <p:grpSpPr>
          <a:xfrm rot="0">
            <a:off x="17015170" y="9296234"/>
            <a:ext cx="1373330" cy="1373330"/>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49" id="4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50" id="50"/>
          <p:cNvGrpSpPr/>
          <p:nvPr/>
        </p:nvGrpSpPr>
        <p:grpSpPr>
          <a:xfrm rot="0">
            <a:off x="16534933" y="8345580"/>
            <a:ext cx="678354" cy="678354"/>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52" id="5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53" id="53"/>
          <p:cNvSpPr txBox="true"/>
          <p:nvPr/>
        </p:nvSpPr>
        <p:spPr>
          <a:xfrm rot="0">
            <a:off x="1375409" y="2241003"/>
            <a:ext cx="15575281" cy="486058"/>
          </a:xfrm>
          <a:prstGeom prst="rect">
            <a:avLst/>
          </a:prstGeom>
        </p:spPr>
        <p:txBody>
          <a:bodyPr anchor="t" rtlCol="false" tIns="0" lIns="0" bIns="0" rIns="0">
            <a:spAutoFit/>
          </a:bodyPr>
          <a:lstStyle/>
          <a:p>
            <a:pPr algn="l">
              <a:lnSpc>
                <a:spcPts val="3659"/>
              </a:lnSpc>
              <a:spcBef>
                <a:spcPct val="0"/>
              </a:spcBef>
            </a:pPr>
            <a:r>
              <a:rPr lang="en-US" b="true" sz="2613" spc="-52">
                <a:solidFill>
                  <a:srgbClr val="002960"/>
                </a:solidFill>
                <a:latin typeface="Helvetica World Bold"/>
                <a:ea typeface="Helvetica World Bold"/>
                <a:cs typeface="Helvetica World Bold"/>
                <a:sym typeface="Helvetica World Bold"/>
              </a:rPr>
              <a:t>We offer end-to-end support tailored to US Accounting Standards (US GAAP) and tax requirements:</a:t>
            </a:r>
          </a:p>
        </p:txBody>
      </p:sp>
      <p:grpSp>
        <p:nvGrpSpPr>
          <p:cNvPr name="Group 54" id="54"/>
          <p:cNvGrpSpPr/>
          <p:nvPr/>
        </p:nvGrpSpPr>
        <p:grpSpPr>
          <a:xfrm rot="0">
            <a:off x="6427095" y="4374268"/>
            <a:ext cx="5620311" cy="2603395"/>
            <a:chOff x="0" y="0"/>
            <a:chExt cx="1796029" cy="831942"/>
          </a:xfrm>
        </p:grpSpPr>
        <p:sp>
          <p:nvSpPr>
            <p:cNvPr name="Freeform 55" id="55"/>
            <p:cNvSpPr/>
            <p:nvPr/>
          </p:nvSpPr>
          <p:spPr>
            <a:xfrm flipH="false" flipV="false" rot="0">
              <a:off x="0" y="0"/>
              <a:ext cx="1796029" cy="831942"/>
            </a:xfrm>
            <a:custGeom>
              <a:avLst/>
              <a:gdLst/>
              <a:ahLst/>
              <a:cxnLst/>
              <a:rect r="r" b="b" t="t" l="l"/>
              <a:pathLst>
                <a:path h="831942" w="1796029">
                  <a:moveTo>
                    <a:pt x="69735" y="0"/>
                  </a:moveTo>
                  <a:lnTo>
                    <a:pt x="1726293" y="0"/>
                  </a:lnTo>
                  <a:cubicBezTo>
                    <a:pt x="1744788" y="0"/>
                    <a:pt x="1762526" y="7347"/>
                    <a:pt x="1775604" y="20425"/>
                  </a:cubicBezTo>
                  <a:cubicBezTo>
                    <a:pt x="1788682" y="33503"/>
                    <a:pt x="1796029" y="51240"/>
                    <a:pt x="1796029" y="69735"/>
                  </a:cubicBezTo>
                  <a:lnTo>
                    <a:pt x="1796029" y="762207"/>
                  </a:lnTo>
                  <a:cubicBezTo>
                    <a:pt x="1796029" y="780702"/>
                    <a:pt x="1788682" y="798439"/>
                    <a:pt x="1775604" y="811517"/>
                  </a:cubicBezTo>
                  <a:cubicBezTo>
                    <a:pt x="1762526" y="824595"/>
                    <a:pt x="1744788" y="831942"/>
                    <a:pt x="1726293" y="831942"/>
                  </a:cubicBezTo>
                  <a:lnTo>
                    <a:pt x="69735" y="831942"/>
                  </a:lnTo>
                  <a:cubicBezTo>
                    <a:pt x="51240" y="831942"/>
                    <a:pt x="33503" y="824595"/>
                    <a:pt x="20425" y="811517"/>
                  </a:cubicBezTo>
                  <a:cubicBezTo>
                    <a:pt x="7347" y="798439"/>
                    <a:pt x="0" y="780702"/>
                    <a:pt x="0" y="762207"/>
                  </a:cubicBezTo>
                  <a:lnTo>
                    <a:pt x="0" y="69735"/>
                  </a:lnTo>
                  <a:cubicBezTo>
                    <a:pt x="0" y="51240"/>
                    <a:pt x="7347" y="33503"/>
                    <a:pt x="20425" y="20425"/>
                  </a:cubicBezTo>
                  <a:cubicBezTo>
                    <a:pt x="33503" y="7347"/>
                    <a:pt x="51240" y="0"/>
                    <a:pt x="69735" y="0"/>
                  </a:cubicBezTo>
                  <a:close/>
                </a:path>
              </a:pathLst>
            </a:custGeom>
            <a:solidFill>
              <a:srgbClr val="00BF63"/>
            </a:solidFill>
          </p:spPr>
        </p:sp>
        <p:sp>
          <p:nvSpPr>
            <p:cNvPr name="TextBox 56" id="56"/>
            <p:cNvSpPr txBox="true"/>
            <p:nvPr/>
          </p:nvSpPr>
          <p:spPr>
            <a:xfrm>
              <a:off x="0" y="-47625"/>
              <a:ext cx="1796029" cy="879567"/>
            </a:xfrm>
            <a:prstGeom prst="rect">
              <a:avLst/>
            </a:prstGeom>
          </p:spPr>
          <p:txBody>
            <a:bodyPr anchor="ctr" rtlCol="false" tIns="50800" lIns="50800" bIns="50800" rIns="50800"/>
            <a:lstStyle/>
            <a:p>
              <a:pPr algn="ctr">
                <a:lnSpc>
                  <a:spcPts val="3504"/>
                </a:lnSpc>
              </a:pPr>
            </a:p>
          </p:txBody>
        </p:sp>
      </p:grpSp>
      <p:sp>
        <p:nvSpPr>
          <p:cNvPr name="TextBox 57" id="57"/>
          <p:cNvSpPr txBox="true"/>
          <p:nvPr/>
        </p:nvSpPr>
        <p:spPr>
          <a:xfrm rot="0">
            <a:off x="6935260" y="4585848"/>
            <a:ext cx="4603981" cy="448901"/>
          </a:xfrm>
          <a:prstGeom prst="rect">
            <a:avLst/>
          </a:prstGeom>
        </p:spPr>
        <p:txBody>
          <a:bodyPr anchor="t" rtlCol="false" tIns="0" lIns="0" bIns="0" rIns="0">
            <a:spAutoFit/>
          </a:bodyPr>
          <a:lstStyle/>
          <a:p>
            <a:pPr algn="ctr" marL="0" indent="0" lvl="0">
              <a:lnSpc>
                <a:spcPts val="3411"/>
              </a:lnSpc>
              <a:spcBef>
                <a:spcPct val="0"/>
              </a:spcBef>
            </a:pPr>
            <a:r>
              <a:rPr lang="en-US" b="true" sz="2436" spc="-48">
                <a:solidFill>
                  <a:srgbClr val="002960"/>
                </a:solidFill>
                <a:latin typeface="Helvetica World Bold"/>
                <a:ea typeface="Helvetica World Bold"/>
                <a:cs typeface="Helvetica World Bold"/>
                <a:sym typeface="Helvetica World Bold"/>
              </a:rPr>
              <a:t>Business Setup &amp; Consultancy</a:t>
            </a:r>
          </a:p>
        </p:txBody>
      </p:sp>
      <p:sp>
        <p:nvSpPr>
          <p:cNvPr name="TextBox 58" id="58"/>
          <p:cNvSpPr txBox="true"/>
          <p:nvPr/>
        </p:nvSpPr>
        <p:spPr>
          <a:xfrm rot="0">
            <a:off x="7028399" y="5219220"/>
            <a:ext cx="4417705" cy="799897"/>
          </a:xfrm>
          <a:prstGeom prst="rect">
            <a:avLst/>
          </a:prstGeom>
        </p:spPr>
        <p:txBody>
          <a:bodyPr anchor="t" rtlCol="false" tIns="0" lIns="0" bIns="0" rIns="0">
            <a:spAutoFit/>
          </a:bodyPr>
          <a:lstStyle/>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Entity formation and structuring.</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Strategic financial consulting for business expansion.</a:t>
            </a:r>
          </a:p>
        </p:txBody>
      </p:sp>
      <p:sp>
        <p:nvSpPr>
          <p:cNvPr name="TextBox 59" id="59"/>
          <p:cNvSpPr txBox="true"/>
          <p:nvPr/>
        </p:nvSpPr>
        <p:spPr>
          <a:xfrm rot="0">
            <a:off x="12841595" y="3846468"/>
            <a:ext cx="4417705" cy="533197"/>
          </a:xfrm>
          <a:prstGeom prst="rect">
            <a:avLst/>
          </a:prstGeom>
        </p:spPr>
        <p:txBody>
          <a:bodyPr anchor="t" rtlCol="false" tIns="0" lIns="0" bIns="0" rIns="0">
            <a:spAutoFit/>
          </a:bodyPr>
          <a:lstStyle/>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Preparing financial statements for audits.</a:t>
            </a:r>
          </a:p>
          <a:p>
            <a:pPr algn="l" marL="325576" indent="-162788" lvl="1">
              <a:lnSpc>
                <a:spcPts val="2111"/>
              </a:lnSpc>
              <a:buFont typeface="Arial"/>
              <a:buChar char="•"/>
            </a:pPr>
            <a:r>
              <a:rPr lang="en-US" b="true" sz="1507" spc="-30">
                <a:solidFill>
                  <a:srgbClr val="002960"/>
                </a:solidFill>
                <a:latin typeface="DM Sans Bold"/>
                <a:ea typeface="DM Sans Bold"/>
                <a:cs typeface="DM Sans Bold"/>
                <a:sym typeface="DM Sans Bold"/>
              </a:rPr>
              <a:t>Internal control reviews and risk assessment.</a:t>
            </a:r>
          </a:p>
        </p:txBody>
      </p:sp>
      <p:sp>
        <p:nvSpPr>
          <p:cNvPr name="Freeform 60" id="60"/>
          <p:cNvSpPr/>
          <p:nvPr/>
        </p:nvSpPr>
        <p:spPr>
          <a:xfrm flipH="false" flipV="false" rot="0">
            <a:off x="-1465542" y="-1223077"/>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2"/>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sp>
        <p:nvSpPr>
          <p:cNvPr name="TextBox 2" id="2"/>
          <p:cNvSpPr txBox="true"/>
          <p:nvPr/>
        </p:nvSpPr>
        <p:spPr>
          <a:xfrm rot="0">
            <a:off x="4901232" y="159859"/>
            <a:ext cx="9025614" cy="1931547"/>
          </a:xfrm>
          <a:prstGeom prst="rect">
            <a:avLst/>
          </a:prstGeom>
        </p:spPr>
        <p:txBody>
          <a:bodyPr anchor="t" rtlCol="false" tIns="0" lIns="0" bIns="0" rIns="0">
            <a:spAutoFit/>
          </a:bodyPr>
          <a:lstStyle/>
          <a:p>
            <a:pPr algn="ctr">
              <a:lnSpc>
                <a:spcPts val="15756"/>
              </a:lnSpc>
            </a:pPr>
            <a:r>
              <a:rPr lang="en-US" sz="11254">
                <a:solidFill>
                  <a:srgbClr val="000000"/>
                </a:solidFill>
                <a:latin typeface="League Gothic"/>
                <a:ea typeface="League Gothic"/>
                <a:cs typeface="League Gothic"/>
                <a:sym typeface="League Gothic"/>
              </a:rPr>
              <a:t>MEET THE PARTNERS</a:t>
            </a:r>
          </a:p>
        </p:txBody>
      </p:sp>
      <p:grpSp>
        <p:nvGrpSpPr>
          <p:cNvPr name="Group 3" id="3"/>
          <p:cNvGrpSpPr/>
          <p:nvPr/>
        </p:nvGrpSpPr>
        <p:grpSpPr>
          <a:xfrm rot="0">
            <a:off x="-1936413" y="9783400"/>
            <a:ext cx="9648791" cy="1007200"/>
            <a:chOff x="0" y="0"/>
            <a:chExt cx="3893239" cy="406400"/>
          </a:xfrm>
        </p:grpSpPr>
        <p:sp>
          <p:nvSpPr>
            <p:cNvPr name="Freeform 4" id="4"/>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5" id="5"/>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629094" y="9425909"/>
            <a:ext cx="5803847" cy="1007200"/>
            <a:chOff x="0" y="0"/>
            <a:chExt cx="2341823" cy="406400"/>
          </a:xfrm>
        </p:grpSpPr>
        <p:sp>
          <p:nvSpPr>
            <p:cNvPr name="Freeform 7" id="7"/>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8" id="8"/>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10800000">
            <a:off x="10723212" y="9783400"/>
            <a:ext cx="7747647" cy="1007200"/>
            <a:chOff x="0" y="0"/>
            <a:chExt cx="3126137" cy="406400"/>
          </a:xfrm>
        </p:grpSpPr>
        <p:sp>
          <p:nvSpPr>
            <p:cNvPr name="Freeform 10" id="10"/>
            <p:cNvSpPr/>
            <p:nvPr/>
          </p:nvSpPr>
          <p:spPr>
            <a:xfrm flipH="false" flipV="false" rot="0">
              <a:off x="0" y="0"/>
              <a:ext cx="3126137" cy="406400"/>
            </a:xfrm>
            <a:custGeom>
              <a:avLst/>
              <a:gdLst/>
              <a:ahLst/>
              <a:cxnLst/>
              <a:rect r="r" b="b" t="t" l="l"/>
              <a:pathLst>
                <a:path h="406400" w="3126137">
                  <a:moveTo>
                    <a:pt x="2922937" y="0"/>
                  </a:moveTo>
                  <a:cubicBezTo>
                    <a:pt x="3035161" y="0"/>
                    <a:pt x="3126137" y="90976"/>
                    <a:pt x="3126137" y="203200"/>
                  </a:cubicBezTo>
                  <a:cubicBezTo>
                    <a:pt x="3126137" y="315424"/>
                    <a:pt x="3035161" y="406400"/>
                    <a:pt x="29229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1" id="11"/>
            <p:cNvSpPr txBox="true"/>
            <p:nvPr/>
          </p:nvSpPr>
          <p:spPr>
            <a:xfrm>
              <a:off x="0" y="-38100"/>
              <a:ext cx="31261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10800000">
            <a:off x="13727103" y="9425909"/>
            <a:ext cx="6576134" cy="1007200"/>
            <a:chOff x="0" y="0"/>
            <a:chExt cx="2653437" cy="406400"/>
          </a:xfrm>
        </p:grpSpPr>
        <p:sp>
          <p:nvSpPr>
            <p:cNvPr name="Freeform 13" id="13"/>
            <p:cNvSpPr/>
            <p:nvPr/>
          </p:nvSpPr>
          <p:spPr>
            <a:xfrm flipH="false" flipV="false" rot="0">
              <a:off x="0" y="0"/>
              <a:ext cx="2653437" cy="406400"/>
            </a:xfrm>
            <a:custGeom>
              <a:avLst/>
              <a:gdLst/>
              <a:ahLst/>
              <a:cxnLst/>
              <a:rect r="r" b="b" t="t" l="l"/>
              <a:pathLst>
                <a:path h="406400" w="2653437">
                  <a:moveTo>
                    <a:pt x="2450237" y="0"/>
                  </a:moveTo>
                  <a:cubicBezTo>
                    <a:pt x="2562461" y="0"/>
                    <a:pt x="2653437" y="90976"/>
                    <a:pt x="2653437" y="203200"/>
                  </a:cubicBezTo>
                  <a:cubicBezTo>
                    <a:pt x="2653437" y="315424"/>
                    <a:pt x="2562461" y="406400"/>
                    <a:pt x="24502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4" id="14"/>
            <p:cNvSpPr txBox="true"/>
            <p:nvPr/>
          </p:nvSpPr>
          <p:spPr>
            <a:xfrm>
              <a:off x="0" y="-38100"/>
              <a:ext cx="26534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0">
            <a:off x="533756" y="1507470"/>
            <a:ext cx="1373330" cy="137333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7" id="1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8" id="18"/>
          <p:cNvGrpSpPr/>
          <p:nvPr/>
        </p:nvGrpSpPr>
        <p:grpSpPr>
          <a:xfrm rot="0">
            <a:off x="16380914" y="1509517"/>
            <a:ext cx="1373330" cy="137333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0" id="2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1" id="21"/>
          <p:cNvGrpSpPr/>
          <p:nvPr/>
        </p:nvGrpSpPr>
        <p:grpSpPr>
          <a:xfrm rot="0">
            <a:off x="1951344" y="556816"/>
            <a:ext cx="678354" cy="678354"/>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3" id="2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4" id="24"/>
          <p:cNvGrpSpPr/>
          <p:nvPr/>
        </p:nvGrpSpPr>
        <p:grpSpPr>
          <a:xfrm rot="0">
            <a:off x="15765842" y="556816"/>
            <a:ext cx="678354" cy="678354"/>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6" id="2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27" id="27"/>
          <p:cNvSpPr txBox="true"/>
          <p:nvPr/>
        </p:nvSpPr>
        <p:spPr>
          <a:xfrm rot="0">
            <a:off x="5887065" y="1902211"/>
            <a:ext cx="7111098" cy="526698"/>
          </a:xfrm>
          <a:prstGeom prst="rect">
            <a:avLst/>
          </a:prstGeom>
        </p:spPr>
        <p:txBody>
          <a:bodyPr anchor="t" rtlCol="false" tIns="0" lIns="0" bIns="0" rIns="0">
            <a:spAutoFit/>
          </a:bodyPr>
          <a:lstStyle/>
          <a:p>
            <a:pPr algn="l">
              <a:lnSpc>
                <a:spcPts val="3939"/>
              </a:lnSpc>
              <a:spcBef>
                <a:spcPct val="0"/>
              </a:spcBef>
            </a:pPr>
            <a:r>
              <a:rPr lang="en-US" b="true" sz="2813" spc="-56">
                <a:solidFill>
                  <a:srgbClr val="002960"/>
                </a:solidFill>
                <a:latin typeface="Helvetica World Bold"/>
                <a:ea typeface="Helvetica World Bold"/>
                <a:cs typeface="Helvetica World Bold"/>
                <a:sym typeface="Helvetica World Bold"/>
              </a:rPr>
              <a:t>Outsourced Bookkeeping &amp; &amp; Accounting</a:t>
            </a:r>
          </a:p>
        </p:txBody>
      </p:sp>
      <p:grpSp>
        <p:nvGrpSpPr>
          <p:cNvPr name="Group 28" id="28"/>
          <p:cNvGrpSpPr/>
          <p:nvPr/>
        </p:nvGrpSpPr>
        <p:grpSpPr>
          <a:xfrm rot="0">
            <a:off x="418732" y="3051674"/>
            <a:ext cx="3019625" cy="3137890"/>
            <a:chOff x="0" y="0"/>
            <a:chExt cx="913898" cy="949691"/>
          </a:xfrm>
        </p:grpSpPr>
        <p:sp>
          <p:nvSpPr>
            <p:cNvPr name="Freeform 29" id="29"/>
            <p:cNvSpPr/>
            <p:nvPr/>
          </p:nvSpPr>
          <p:spPr>
            <a:xfrm flipH="false" flipV="false" rot="0">
              <a:off x="0" y="0"/>
              <a:ext cx="913898" cy="949691"/>
            </a:xfrm>
            <a:custGeom>
              <a:avLst/>
              <a:gdLst/>
              <a:ahLst/>
              <a:cxnLst/>
              <a:rect r="r" b="b" t="t" l="l"/>
              <a:pathLst>
                <a:path h="949691" w="913898">
                  <a:moveTo>
                    <a:pt x="0" y="0"/>
                  </a:moveTo>
                  <a:lnTo>
                    <a:pt x="913898" y="0"/>
                  </a:lnTo>
                  <a:lnTo>
                    <a:pt x="913898" y="949691"/>
                  </a:lnTo>
                  <a:lnTo>
                    <a:pt x="0" y="949691"/>
                  </a:lnTo>
                  <a:close/>
                </a:path>
              </a:pathLst>
            </a:custGeom>
            <a:solidFill>
              <a:srgbClr val="1B517B"/>
            </a:solidFill>
          </p:spPr>
        </p:sp>
        <p:sp>
          <p:nvSpPr>
            <p:cNvPr name="TextBox 30" id="30"/>
            <p:cNvSpPr txBox="true"/>
            <p:nvPr/>
          </p:nvSpPr>
          <p:spPr>
            <a:xfrm>
              <a:off x="0" y="-57150"/>
              <a:ext cx="913898" cy="1006841"/>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4045013" y="3051674"/>
            <a:ext cx="3019625" cy="3137890"/>
            <a:chOff x="0" y="0"/>
            <a:chExt cx="913898" cy="949691"/>
          </a:xfrm>
        </p:grpSpPr>
        <p:sp>
          <p:nvSpPr>
            <p:cNvPr name="Freeform 32" id="32"/>
            <p:cNvSpPr/>
            <p:nvPr/>
          </p:nvSpPr>
          <p:spPr>
            <a:xfrm flipH="false" flipV="false" rot="0">
              <a:off x="0" y="0"/>
              <a:ext cx="913898" cy="949691"/>
            </a:xfrm>
            <a:custGeom>
              <a:avLst/>
              <a:gdLst/>
              <a:ahLst/>
              <a:cxnLst/>
              <a:rect r="r" b="b" t="t" l="l"/>
              <a:pathLst>
                <a:path h="949691" w="913898">
                  <a:moveTo>
                    <a:pt x="0" y="0"/>
                  </a:moveTo>
                  <a:lnTo>
                    <a:pt x="913898" y="0"/>
                  </a:lnTo>
                  <a:lnTo>
                    <a:pt x="913898" y="949691"/>
                  </a:lnTo>
                  <a:lnTo>
                    <a:pt x="0" y="949691"/>
                  </a:lnTo>
                  <a:close/>
                </a:path>
              </a:pathLst>
            </a:custGeom>
            <a:solidFill>
              <a:srgbClr val="1B517B"/>
            </a:solidFill>
          </p:spPr>
        </p:sp>
        <p:sp>
          <p:nvSpPr>
            <p:cNvPr name="TextBox 33" id="33"/>
            <p:cNvSpPr txBox="true"/>
            <p:nvPr/>
          </p:nvSpPr>
          <p:spPr>
            <a:xfrm>
              <a:off x="0" y="-57150"/>
              <a:ext cx="913898" cy="1006841"/>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7645027" y="3051674"/>
            <a:ext cx="3019625" cy="3137890"/>
            <a:chOff x="0" y="0"/>
            <a:chExt cx="913898" cy="949691"/>
          </a:xfrm>
        </p:grpSpPr>
        <p:sp>
          <p:nvSpPr>
            <p:cNvPr name="Freeform 35" id="35"/>
            <p:cNvSpPr/>
            <p:nvPr/>
          </p:nvSpPr>
          <p:spPr>
            <a:xfrm flipH="false" flipV="false" rot="0">
              <a:off x="0" y="0"/>
              <a:ext cx="913898" cy="949691"/>
            </a:xfrm>
            <a:custGeom>
              <a:avLst/>
              <a:gdLst/>
              <a:ahLst/>
              <a:cxnLst/>
              <a:rect r="r" b="b" t="t" l="l"/>
              <a:pathLst>
                <a:path h="949691" w="913898">
                  <a:moveTo>
                    <a:pt x="0" y="0"/>
                  </a:moveTo>
                  <a:lnTo>
                    <a:pt x="913898" y="0"/>
                  </a:lnTo>
                  <a:lnTo>
                    <a:pt x="913898" y="949691"/>
                  </a:lnTo>
                  <a:lnTo>
                    <a:pt x="0" y="949691"/>
                  </a:lnTo>
                  <a:close/>
                </a:path>
              </a:pathLst>
            </a:custGeom>
            <a:solidFill>
              <a:srgbClr val="1B517B"/>
            </a:solidFill>
          </p:spPr>
        </p:sp>
        <p:sp>
          <p:nvSpPr>
            <p:cNvPr name="TextBox 36" id="36"/>
            <p:cNvSpPr txBox="true"/>
            <p:nvPr/>
          </p:nvSpPr>
          <p:spPr>
            <a:xfrm>
              <a:off x="0" y="-57150"/>
              <a:ext cx="913898" cy="1006841"/>
            </a:xfrm>
            <a:prstGeom prst="rect">
              <a:avLst/>
            </a:prstGeom>
          </p:spPr>
          <p:txBody>
            <a:bodyPr anchor="ctr" rtlCol="false" tIns="50800" lIns="50800" bIns="50800" rIns="50800"/>
            <a:lstStyle/>
            <a:p>
              <a:pPr algn="ctr">
                <a:lnSpc>
                  <a:spcPts val="2659"/>
                </a:lnSpc>
              </a:pPr>
            </a:p>
          </p:txBody>
        </p:sp>
      </p:grpSp>
      <p:grpSp>
        <p:nvGrpSpPr>
          <p:cNvPr name="Group 37" id="37"/>
          <p:cNvGrpSpPr/>
          <p:nvPr/>
        </p:nvGrpSpPr>
        <p:grpSpPr>
          <a:xfrm rot="0">
            <a:off x="11245722" y="3051674"/>
            <a:ext cx="3019625" cy="3137890"/>
            <a:chOff x="0" y="0"/>
            <a:chExt cx="913898" cy="949691"/>
          </a:xfrm>
        </p:grpSpPr>
        <p:sp>
          <p:nvSpPr>
            <p:cNvPr name="Freeform 38" id="38"/>
            <p:cNvSpPr/>
            <p:nvPr/>
          </p:nvSpPr>
          <p:spPr>
            <a:xfrm flipH="false" flipV="false" rot="0">
              <a:off x="0" y="0"/>
              <a:ext cx="913898" cy="949691"/>
            </a:xfrm>
            <a:custGeom>
              <a:avLst/>
              <a:gdLst/>
              <a:ahLst/>
              <a:cxnLst/>
              <a:rect r="r" b="b" t="t" l="l"/>
              <a:pathLst>
                <a:path h="949691" w="913898">
                  <a:moveTo>
                    <a:pt x="0" y="0"/>
                  </a:moveTo>
                  <a:lnTo>
                    <a:pt x="913898" y="0"/>
                  </a:lnTo>
                  <a:lnTo>
                    <a:pt x="913898" y="949691"/>
                  </a:lnTo>
                  <a:lnTo>
                    <a:pt x="0" y="949691"/>
                  </a:lnTo>
                  <a:close/>
                </a:path>
              </a:pathLst>
            </a:custGeom>
            <a:solidFill>
              <a:srgbClr val="1B517B"/>
            </a:solidFill>
          </p:spPr>
        </p:sp>
        <p:sp>
          <p:nvSpPr>
            <p:cNvPr name="TextBox 39" id="39"/>
            <p:cNvSpPr txBox="true"/>
            <p:nvPr/>
          </p:nvSpPr>
          <p:spPr>
            <a:xfrm>
              <a:off x="0" y="-57150"/>
              <a:ext cx="913898" cy="1006841"/>
            </a:xfrm>
            <a:prstGeom prst="rect">
              <a:avLst/>
            </a:prstGeom>
          </p:spPr>
          <p:txBody>
            <a:bodyPr anchor="ctr" rtlCol="false" tIns="50800" lIns="50800" bIns="50800" rIns="50800"/>
            <a:lstStyle/>
            <a:p>
              <a:pPr algn="ctr">
                <a:lnSpc>
                  <a:spcPts val="2659"/>
                </a:lnSpc>
              </a:pPr>
            </a:p>
          </p:txBody>
        </p:sp>
      </p:grpSp>
      <p:grpSp>
        <p:nvGrpSpPr>
          <p:cNvPr name="Group 40" id="40"/>
          <p:cNvGrpSpPr/>
          <p:nvPr/>
        </p:nvGrpSpPr>
        <p:grpSpPr>
          <a:xfrm rot="0">
            <a:off x="559763" y="3214274"/>
            <a:ext cx="2737564" cy="2812690"/>
            <a:chOff x="0" y="0"/>
            <a:chExt cx="3650086" cy="3750253"/>
          </a:xfrm>
        </p:grpSpPr>
        <p:pic>
          <p:nvPicPr>
            <p:cNvPr name="Picture 41" id="41"/>
            <p:cNvPicPr>
              <a:picLocks noChangeAspect="true"/>
            </p:cNvPicPr>
            <p:nvPr/>
          </p:nvPicPr>
          <p:blipFill>
            <a:blip r:embed="rId2"/>
            <a:srcRect l="0" t="2077" r="0" b="14379"/>
            <a:stretch>
              <a:fillRect/>
            </a:stretch>
          </p:blipFill>
          <p:spPr>
            <a:xfrm flipH="false" flipV="false">
              <a:off x="0" y="0"/>
              <a:ext cx="3650086" cy="3750253"/>
            </a:xfrm>
            <a:prstGeom prst="rect">
              <a:avLst/>
            </a:prstGeom>
          </p:spPr>
        </p:pic>
      </p:grpSp>
      <p:grpSp>
        <p:nvGrpSpPr>
          <p:cNvPr name="Group 42" id="42"/>
          <p:cNvGrpSpPr/>
          <p:nvPr/>
        </p:nvGrpSpPr>
        <p:grpSpPr>
          <a:xfrm rot="0">
            <a:off x="4186043" y="3214274"/>
            <a:ext cx="2737564" cy="2812690"/>
            <a:chOff x="0" y="0"/>
            <a:chExt cx="3650086" cy="3750253"/>
          </a:xfrm>
        </p:grpSpPr>
        <p:pic>
          <p:nvPicPr>
            <p:cNvPr name="Picture 43" id="43"/>
            <p:cNvPicPr>
              <a:picLocks noChangeAspect="true"/>
            </p:cNvPicPr>
            <p:nvPr/>
          </p:nvPicPr>
          <p:blipFill>
            <a:blip r:embed="rId3"/>
            <a:srcRect l="0" t="4831" r="0" b="26797"/>
            <a:stretch>
              <a:fillRect/>
            </a:stretch>
          </p:blipFill>
          <p:spPr>
            <a:xfrm flipH="false" flipV="false">
              <a:off x="0" y="0"/>
              <a:ext cx="3650086" cy="3750253"/>
            </a:xfrm>
            <a:prstGeom prst="rect">
              <a:avLst/>
            </a:prstGeom>
          </p:spPr>
        </p:pic>
      </p:grpSp>
      <p:grpSp>
        <p:nvGrpSpPr>
          <p:cNvPr name="Group 44" id="44"/>
          <p:cNvGrpSpPr/>
          <p:nvPr/>
        </p:nvGrpSpPr>
        <p:grpSpPr>
          <a:xfrm rot="0">
            <a:off x="7786057" y="3214274"/>
            <a:ext cx="2737564" cy="2812690"/>
            <a:chOff x="0" y="0"/>
            <a:chExt cx="3650086" cy="3750253"/>
          </a:xfrm>
        </p:grpSpPr>
        <p:pic>
          <p:nvPicPr>
            <p:cNvPr name="Picture 45" id="45"/>
            <p:cNvPicPr>
              <a:picLocks noChangeAspect="true"/>
            </p:cNvPicPr>
            <p:nvPr/>
          </p:nvPicPr>
          <p:blipFill>
            <a:blip r:embed="rId4"/>
            <a:srcRect l="0" t="6528" r="0" b="18561"/>
            <a:stretch>
              <a:fillRect/>
            </a:stretch>
          </p:blipFill>
          <p:spPr>
            <a:xfrm flipH="false" flipV="false">
              <a:off x="0" y="0"/>
              <a:ext cx="3650086" cy="3750253"/>
            </a:xfrm>
            <a:prstGeom prst="rect">
              <a:avLst/>
            </a:prstGeom>
          </p:spPr>
        </p:pic>
      </p:grpSp>
      <p:grpSp>
        <p:nvGrpSpPr>
          <p:cNvPr name="Group 46" id="46"/>
          <p:cNvGrpSpPr/>
          <p:nvPr/>
        </p:nvGrpSpPr>
        <p:grpSpPr>
          <a:xfrm rot="0">
            <a:off x="11386753" y="3214274"/>
            <a:ext cx="2737564" cy="2812690"/>
            <a:chOff x="0" y="0"/>
            <a:chExt cx="3650086" cy="3750253"/>
          </a:xfrm>
        </p:grpSpPr>
        <p:pic>
          <p:nvPicPr>
            <p:cNvPr name="Picture 47" id="47"/>
            <p:cNvPicPr>
              <a:picLocks noChangeAspect="true"/>
            </p:cNvPicPr>
            <p:nvPr/>
          </p:nvPicPr>
          <p:blipFill>
            <a:blip r:embed="rId5"/>
            <a:srcRect l="0" t="3018" r="0" b="22071"/>
            <a:stretch>
              <a:fillRect/>
            </a:stretch>
          </p:blipFill>
          <p:spPr>
            <a:xfrm flipH="false" flipV="false">
              <a:off x="0" y="0"/>
              <a:ext cx="3650086" cy="3750253"/>
            </a:xfrm>
            <a:prstGeom prst="rect">
              <a:avLst/>
            </a:prstGeom>
          </p:spPr>
        </p:pic>
      </p:grpSp>
      <p:sp>
        <p:nvSpPr>
          <p:cNvPr name="TextBox 48" id="48"/>
          <p:cNvSpPr txBox="true"/>
          <p:nvPr/>
        </p:nvSpPr>
        <p:spPr>
          <a:xfrm rot="0">
            <a:off x="476518" y="6444211"/>
            <a:ext cx="2936480" cy="713907"/>
          </a:xfrm>
          <a:prstGeom prst="rect">
            <a:avLst/>
          </a:prstGeom>
        </p:spPr>
        <p:txBody>
          <a:bodyPr anchor="t" rtlCol="false" tIns="0" lIns="0" bIns="0" rIns="0">
            <a:spAutoFit/>
          </a:bodyPr>
          <a:lstStyle/>
          <a:p>
            <a:pPr algn="ctr">
              <a:lnSpc>
                <a:spcPts val="2776"/>
              </a:lnSpc>
            </a:pPr>
            <a:r>
              <a:rPr lang="en-US" b="true" sz="2314" spc="-46">
                <a:solidFill>
                  <a:srgbClr val="FFFFFF"/>
                </a:solidFill>
                <a:latin typeface="Poppins Bold"/>
                <a:ea typeface="Poppins Bold"/>
                <a:cs typeface="Poppins Bold"/>
                <a:sym typeface="Poppins Bold"/>
              </a:rPr>
              <a:t>Gajanand Agarwal</a:t>
            </a:r>
          </a:p>
          <a:p>
            <a:pPr algn="ctr">
              <a:lnSpc>
                <a:spcPts val="2776"/>
              </a:lnSpc>
            </a:pPr>
            <a:r>
              <a:rPr lang="en-US" b="true" sz="2314" spc="-46">
                <a:solidFill>
                  <a:srgbClr val="FFFFFF"/>
                </a:solidFill>
                <a:latin typeface="Poppins Bold"/>
                <a:ea typeface="Poppins Bold"/>
                <a:cs typeface="Poppins Bold"/>
                <a:sym typeface="Poppins Bold"/>
              </a:rPr>
              <a:t>Founder</a:t>
            </a:r>
          </a:p>
        </p:txBody>
      </p:sp>
      <p:grpSp>
        <p:nvGrpSpPr>
          <p:cNvPr name="Group 49" id="49"/>
          <p:cNvGrpSpPr/>
          <p:nvPr/>
        </p:nvGrpSpPr>
        <p:grpSpPr>
          <a:xfrm rot="0">
            <a:off x="14891533" y="3051674"/>
            <a:ext cx="3019625" cy="3137890"/>
            <a:chOff x="0" y="0"/>
            <a:chExt cx="913898" cy="949691"/>
          </a:xfrm>
        </p:grpSpPr>
        <p:sp>
          <p:nvSpPr>
            <p:cNvPr name="Freeform 50" id="50"/>
            <p:cNvSpPr/>
            <p:nvPr/>
          </p:nvSpPr>
          <p:spPr>
            <a:xfrm flipH="false" flipV="false" rot="0">
              <a:off x="0" y="0"/>
              <a:ext cx="913898" cy="949691"/>
            </a:xfrm>
            <a:custGeom>
              <a:avLst/>
              <a:gdLst/>
              <a:ahLst/>
              <a:cxnLst/>
              <a:rect r="r" b="b" t="t" l="l"/>
              <a:pathLst>
                <a:path h="949691" w="913898">
                  <a:moveTo>
                    <a:pt x="0" y="0"/>
                  </a:moveTo>
                  <a:lnTo>
                    <a:pt x="913898" y="0"/>
                  </a:lnTo>
                  <a:lnTo>
                    <a:pt x="913898" y="949691"/>
                  </a:lnTo>
                  <a:lnTo>
                    <a:pt x="0" y="949691"/>
                  </a:lnTo>
                  <a:close/>
                </a:path>
              </a:pathLst>
            </a:custGeom>
            <a:solidFill>
              <a:srgbClr val="1B517B"/>
            </a:solidFill>
          </p:spPr>
        </p:sp>
        <p:sp>
          <p:nvSpPr>
            <p:cNvPr name="TextBox 51" id="51"/>
            <p:cNvSpPr txBox="true"/>
            <p:nvPr/>
          </p:nvSpPr>
          <p:spPr>
            <a:xfrm>
              <a:off x="0" y="-57150"/>
              <a:ext cx="913898" cy="1006841"/>
            </a:xfrm>
            <a:prstGeom prst="rect">
              <a:avLst/>
            </a:prstGeom>
          </p:spPr>
          <p:txBody>
            <a:bodyPr anchor="ctr" rtlCol="false" tIns="50800" lIns="50800" bIns="50800" rIns="50800"/>
            <a:lstStyle/>
            <a:p>
              <a:pPr algn="ctr">
                <a:lnSpc>
                  <a:spcPts val="2659"/>
                </a:lnSpc>
              </a:pPr>
            </a:p>
          </p:txBody>
        </p:sp>
      </p:grpSp>
      <p:grpSp>
        <p:nvGrpSpPr>
          <p:cNvPr name="Group 52" id="52"/>
          <p:cNvGrpSpPr/>
          <p:nvPr/>
        </p:nvGrpSpPr>
        <p:grpSpPr>
          <a:xfrm rot="0">
            <a:off x="15020564" y="3214274"/>
            <a:ext cx="2737564" cy="2812690"/>
            <a:chOff x="0" y="0"/>
            <a:chExt cx="3650086" cy="3750253"/>
          </a:xfrm>
        </p:grpSpPr>
        <p:pic>
          <p:nvPicPr>
            <p:cNvPr name="Picture 53" id="53"/>
            <p:cNvPicPr>
              <a:picLocks noChangeAspect="true"/>
            </p:cNvPicPr>
            <p:nvPr/>
          </p:nvPicPr>
          <p:blipFill>
            <a:blip r:embed="rId6"/>
            <a:srcRect l="0" t="9536" r="0" b="15553"/>
            <a:stretch>
              <a:fillRect/>
            </a:stretch>
          </p:blipFill>
          <p:spPr>
            <a:xfrm flipH="false" flipV="false">
              <a:off x="0" y="0"/>
              <a:ext cx="3650086" cy="3750253"/>
            </a:xfrm>
            <a:prstGeom prst="rect">
              <a:avLst/>
            </a:prstGeom>
          </p:spPr>
        </p:pic>
      </p:grpSp>
      <p:grpSp>
        <p:nvGrpSpPr>
          <p:cNvPr name="Group 54" id="54"/>
          <p:cNvGrpSpPr/>
          <p:nvPr/>
        </p:nvGrpSpPr>
        <p:grpSpPr>
          <a:xfrm rot="0">
            <a:off x="269704" y="7299684"/>
            <a:ext cx="3330539" cy="2074701"/>
            <a:chOff x="0" y="0"/>
            <a:chExt cx="1337375" cy="833095"/>
          </a:xfrm>
        </p:grpSpPr>
        <p:sp>
          <p:nvSpPr>
            <p:cNvPr name="Freeform 55" id="55"/>
            <p:cNvSpPr/>
            <p:nvPr/>
          </p:nvSpPr>
          <p:spPr>
            <a:xfrm flipH="false" flipV="false" rot="0">
              <a:off x="0" y="0"/>
              <a:ext cx="1337376" cy="833095"/>
            </a:xfrm>
            <a:custGeom>
              <a:avLst/>
              <a:gdLst/>
              <a:ahLst/>
              <a:cxnLst/>
              <a:rect r="r" b="b" t="t" l="l"/>
              <a:pathLst>
                <a:path h="833095" w="1337376">
                  <a:moveTo>
                    <a:pt x="118551" y="0"/>
                  </a:moveTo>
                  <a:lnTo>
                    <a:pt x="1218825" y="0"/>
                  </a:lnTo>
                  <a:cubicBezTo>
                    <a:pt x="1284299" y="0"/>
                    <a:pt x="1337376" y="53077"/>
                    <a:pt x="1337376" y="118551"/>
                  </a:cubicBezTo>
                  <a:lnTo>
                    <a:pt x="1337376" y="714544"/>
                  </a:lnTo>
                  <a:cubicBezTo>
                    <a:pt x="1337376" y="780018"/>
                    <a:pt x="1284299" y="833095"/>
                    <a:pt x="1218825" y="833095"/>
                  </a:cubicBezTo>
                  <a:lnTo>
                    <a:pt x="118551" y="833095"/>
                  </a:lnTo>
                  <a:cubicBezTo>
                    <a:pt x="53077" y="833095"/>
                    <a:pt x="0" y="780018"/>
                    <a:pt x="0" y="714544"/>
                  </a:cubicBezTo>
                  <a:lnTo>
                    <a:pt x="0" y="118551"/>
                  </a:lnTo>
                  <a:cubicBezTo>
                    <a:pt x="0" y="53077"/>
                    <a:pt x="53077" y="0"/>
                    <a:pt x="118551" y="0"/>
                  </a:cubicBezTo>
                  <a:close/>
                </a:path>
              </a:pathLst>
            </a:custGeom>
            <a:solidFill>
              <a:srgbClr val="FFFFFF"/>
            </a:solidFill>
          </p:spPr>
        </p:sp>
        <p:sp>
          <p:nvSpPr>
            <p:cNvPr name="TextBox 56" id="56"/>
            <p:cNvSpPr txBox="true"/>
            <p:nvPr/>
          </p:nvSpPr>
          <p:spPr>
            <a:xfrm>
              <a:off x="0" y="-47625"/>
              <a:ext cx="1337375" cy="880720"/>
            </a:xfrm>
            <a:prstGeom prst="rect">
              <a:avLst/>
            </a:prstGeom>
          </p:spPr>
          <p:txBody>
            <a:bodyPr anchor="ctr" rtlCol="false" tIns="50800" lIns="50800" bIns="50800" rIns="50800"/>
            <a:lstStyle/>
            <a:p>
              <a:pPr algn="ctr">
                <a:lnSpc>
                  <a:spcPts val="3504"/>
                </a:lnSpc>
              </a:pPr>
            </a:p>
          </p:txBody>
        </p:sp>
      </p:grpSp>
      <p:sp>
        <p:nvSpPr>
          <p:cNvPr name="TextBox 57" id="57"/>
          <p:cNvSpPr txBox="true"/>
          <p:nvPr/>
        </p:nvSpPr>
        <p:spPr>
          <a:xfrm rot="0">
            <a:off x="468387" y="7600950"/>
            <a:ext cx="2854901" cy="1657573"/>
          </a:xfrm>
          <a:prstGeom prst="rect">
            <a:avLst/>
          </a:prstGeom>
        </p:spPr>
        <p:txBody>
          <a:bodyPr anchor="t" rtlCol="false" tIns="0" lIns="0" bIns="0" rIns="0">
            <a:spAutoFit/>
          </a:bodyPr>
          <a:lstStyle/>
          <a:p>
            <a:pPr algn="ctr">
              <a:lnSpc>
                <a:spcPts val="2221"/>
              </a:lnSpc>
            </a:pPr>
            <a:r>
              <a:rPr lang="en-US" sz="1851" b="true">
                <a:solidFill>
                  <a:srgbClr val="000000"/>
                </a:solidFill>
                <a:latin typeface="DM Sans Bold"/>
                <a:ea typeface="DM Sans Bold"/>
                <a:cs typeface="DM Sans Bold"/>
                <a:sym typeface="DM Sans Bold"/>
              </a:rPr>
              <a:t>Founder of AG Associates (2015). a visionary leader with deep expertise in taxation and strategic business grown</a:t>
            </a:r>
          </a:p>
        </p:txBody>
      </p:sp>
      <p:sp>
        <p:nvSpPr>
          <p:cNvPr name="TextBox 58" id="58"/>
          <p:cNvSpPr txBox="true"/>
          <p:nvPr/>
        </p:nvSpPr>
        <p:spPr>
          <a:xfrm rot="0">
            <a:off x="4079111" y="6444211"/>
            <a:ext cx="2936480" cy="713907"/>
          </a:xfrm>
          <a:prstGeom prst="rect">
            <a:avLst/>
          </a:prstGeom>
        </p:spPr>
        <p:txBody>
          <a:bodyPr anchor="t" rtlCol="false" tIns="0" lIns="0" bIns="0" rIns="0">
            <a:spAutoFit/>
          </a:bodyPr>
          <a:lstStyle/>
          <a:p>
            <a:pPr algn="ctr">
              <a:lnSpc>
                <a:spcPts val="2776"/>
              </a:lnSpc>
            </a:pPr>
            <a:r>
              <a:rPr lang="en-US" b="true" sz="2314" spc="-46">
                <a:solidFill>
                  <a:srgbClr val="FFFFFF"/>
                </a:solidFill>
                <a:latin typeface="Poppins Bold"/>
                <a:ea typeface="Poppins Bold"/>
                <a:cs typeface="Poppins Bold"/>
                <a:sym typeface="Poppins Bold"/>
              </a:rPr>
              <a:t>Vipul Hindocha</a:t>
            </a:r>
          </a:p>
          <a:p>
            <a:pPr algn="ctr">
              <a:lnSpc>
                <a:spcPts val="2776"/>
              </a:lnSpc>
            </a:pPr>
            <a:r>
              <a:rPr lang="en-US" b="true" sz="2314" spc="-46">
                <a:solidFill>
                  <a:srgbClr val="FFFFFF"/>
                </a:solidFill>
                <a:latin typeface="Poppins Bold"/>
                <a:ea typeface="Poppins Bold"/>
                <a:cs typeface="Poppins Bold"/>
                <a:sym typeface="Poppins Bold"/>
              </a:rPr>
              <a:t>Partner</a:t>
            </a:r>
          </a:p>
        </p:txBody>
      </p:sp>
      <p:grpSp>
        <p:nvGrpSpPr>
          <p:cNvPr name="Group 59" id="59"/>
          <p:cNvGrpSpPr/>
          <p:nvPr/>
        </p:nvGrpSpPr>
        <p:grpSpPr>
          <a:xfrm rot="0">
            <a:off x="3872297" y="7299684"/>
            <a:ext cx="3330539" cy="2074701"/>
            <a:chOff x="0" y="0"/>
            <a:chExt cx="1337375" cy="833095"/>
          </a:xfrm>
        </p:grpSpPr>
        <p:sp>
          <p:nvSpPr>
            <p:cNvPr name="Freeform 60" id="60"/>
            <p:cNvSpPr/>
            <p:nvPr/>
          </p:nvSpPr>
          <p:spPr>
            <a:xfrm flipH="false" flipV="false" rot="0">
              <a:off x="0" y="0"/>
              <a:ext cx="1337376" cy="833095"/>
            </a:xfrm>
            <a:custGeom>
              <a:avLst/>
              <a:gdLst/>
              <a:ahLst/>
              <a:cxnLst/>
              <a:rect r="r" b="b" t="t" l="l"/>
              <a:pathLst>
                <a:path h="833095" w="1337376">
                  <a:moveTo>
                    <a:pt x="118551" y="0"/>
                  </a:moveTo>
                  <a:lnTo>
                    <a:pt x="1218825" y="0"/>
                  </a:lnTo>
                  <a:cubicBezTo>
                    <a:pt x="1284299" y="0"/>
                    <a:pt x="1337376" y="53077"/>
                    <a:pt x="1337376" y="118551"/>
                  </a:cubicBezTo>
                  <a:lnTo>
                    <a:pt x="1337376" y="714544"/>
                  </a:lnTo>
                  <a:cubicBezTo>
                    <a:pt x="1337376" y="780018"/>
                    <a:pt x="1284299" y="833095"/>
                    <a:pt x="1218825" y="833095"/>
                  </a:cubicBezTo>
                  <a:lnTo>
                    <a:pt x="118551" y="833095"/>
                  </a:lnTo>
                  <a:cubicBezTo>
                    <a:pt x="53077" y="833095"/>
                    <a:pt x="0" y="780018"/>
                    <a:pt x="0" y="714544"/>
                  </a:cubicBezTo>
                  <a:lnTo>
                    <a:pt x="0" y="118551"/>
                  </a:lnTo>
                  <a:cubicBezTo>
                    <a:pt x="0" y="53077"/>
                    <a:pt x="53077" y="0"/>
                    <a:pt x="118551" y="0"/>
                  </a:cubicBezTo>
                  <a:close/>
                </a:path>
              </a:pathLst>
            </a:custGeom>
            <a:solidFill>
              <a:srgbClr val="FFD118"/>
            </a:solidFill>
          </p:spPr>
        </p:sp>
        <p:sp>
          <p:nvSpPr>
            <p:cNvPr name="TextBox 61" id="61"/>
            <p:cNvSpPr txBox="true"/>
            <p:nvPr/>
          </p:nvSpPr>
          <p:spPr>
            <a:xfrm>
              <a:off x="0" y="-47625"/>
              <a:ext cx="1337375" cy="880720"/>
            </a:xfrm>
            <a:prstGeom prst="rect">
              <a:avLst/>
            </a:prstGeom>
          </p:spPr>
          <p:txBody>
            <a:bodyPr anchor="ctr" rtlCol="false" tIns="50800" lIns="50800" bIns="50800" rIns="50800"/>
            <a:lstStyle/>
            <a:p>
              <a:pPr algn="ctr">
                <a:lnSpc>
                  <a:spcPts val="3504"/>
                </a:lnSpc>
              </a:pPr>
            </a:p>
          </p:txBody>
        </p:sp>
      </p:grpSp>
      <p:sp>
        <p:nvSpPr>
          <p:cNvPr name="TextBox 62" id="62"/>
          <p:cNvSpPr txBox="true"/>
          <p:nvPr/>
        </p:nvSpPr>
        <p:spPr>
          <a:xfrm rot="0">
            <a:off x="4070980" y="7652590"/>
            <a:ext cx="2854901" cy="828787"/>
          </a:xfrm>
          <a:prstGeom prst="rect">
            <a:avLst/>
          </a:prstGeom>
        </p:spPr>
        <p:txBody>
          <a:bodyPr anchor="t" rtlCol="false" tIns="0" lIns="0" bIns="0" rIns="0">
            <a:spAutoFit/>
          </a:bodyPr>
          <a:lstStyle/>
          <a:p>
            <a:pPr algn="ctr">
              <a:lnSpc>
                <a:spcPts val="2221"/>
              </a:lnSpc>
            </a:pPr>
            <a:r>
              <a:rPr lang="en-US" sz="1851" b="true">
                <a:solidFill>
                  <a:srgbClr val="000000"/>
                </a:solidFill>
                <a:latin typeface="DM Sans Bold"/>
                <a:ea typeface="DM Sans Bold"/>
                <a:cs typeface="DM Sans Bold"/>
                <a:sym typeface="DM Sans Bold"/>
              </a:rPr>
              <a:t>Expert in international taxation and corporate compliance.</a:t>
            </a:r>
          </a:p>
        </p:txBody>
      </p:sp>
      <p:sp>
        <p:nvSpPr>
          <p:cNvPr name="TextBox 63" id="63"/>
          <p:cNvSpPr txBox="true"/>
          <p:nvPr/>
        </p:nvSpPr>
        <p:spPr>
          <a:xfrm rot="0">
            <a:off x="7683607" y="6444211"/>
            <a:ext cx="2936480" cy="713907"/>
          </a:xfrm>
          <a:prstGeom prst="rect">
            <a:avLst/>
          </a:prstGeom>
        </p:spPr>
        <p:txBody>
          <a:bodyPr anchor="t" rtlCol="false" tIns="0" lIns="0" bIns="0" rIns="0">
            <a:spAutoFit/>
          </a:bodyPr>
          <a:lstStyle/>
          <a:p>
            <a:pPr algn="ctr">
              <a:lnSpc>
                <a:spcPts val="2776"/>
              </a:lnSpc>
            </a:pPr>
            <a:r>
              <a:rPr lang="en-US" b="true" sz="2314" spc="-46">
                <a:solidFill>
                  <a:srgbClr val="FFFFFF"/>
                </a:solidFill>
                <a:latin typeface="Poppins Bold"/>
                <a:ea typeface="Poppins Bold"/>
                <a:cs typeface="Poppins Bold"/>
                <a:sym typeface="Poppins Bold"/>
              </a:rPr>
              <a:t>Rajat Bhoot</a:t>
            </a:r>
          </a:p>
          <a:p>
            <a:pPr algn="ctr">
              <a:lnSpc>
                <a:spcPts val="2776"/>
              </a:lnSpc>
            </a:pPr>
            <a:r>
              <a:rPr lang="en-US" b="true" sz="2314" spc="-46">
                <a:solidFill>
                  <a:srgbClr val="FFFFFF"/>
                </a:solidFill>
                <a:latin typeface="Poppins Bold"/>
                <a:ea typeface="Poppins Bold"/>
                <a:cs typeface="Poppins Bold"/>
                <a:sym typeface="Poppins Bold"/>
              </a:rPr>
              <a:t>Partner</a:t>
            </a:r>
          </a:p>
        </p:txBody>
      </p:sp>
      <p:grpSp>
        <p:nvGrpSpPr>
          <p:cNvPr name="Group 64" id="64"/>
          <p:cNvGrpSpPr/>
          <p:nvPr/>
        </p:nvGrpSpPr>
        <p:grpSpPr>
          <a:xfrm rot="0">
            <a:off x="7476793" y="7299684"/>
            <a:ext cx="3330539" cy="2074701"/>
            <a:chOff x="0" y="0"/>
            <a:chExt cx="1337375" cy="833095"/>
          </a:xfrm>
        </p:grpSpPr>
        <p:sp>
          <p:nvSpPr>
            <p:cNvPr name="Freeform 65" id="65"/>
            <p:cNvSpPr/>
            <p:nvPr/>
          </p:nvSpPr>
          <p:spPr>
            <a:xfrm flipH="false" flipV="false" rot="0">
              <a:off x="0" y="0"/>
              <a:ext cx="1337376" cy="833095"/>
            </a:xfrm>
            <a:custGeom>
              <a:avLst/>
              <a:gdLst/>
              <a:ahLst/>
              <a:cxnLst/>
              <a:rect r="r" b="b" t="t" l="l"/>
              <a:pathLst>
                <a:path h="833095" w="1337376">
                  <a:moveTo>
                    <a:pt x="118551" y="0"/>
                  </a:moveTo>
                  <a:lnTo>
                    <a:pt x="1218825" y="0"/>
                  </a:lnTo>
                  <a:cubicBezTo>
                    <a:pt x="1284299" y="0"/>
                    <a:pt x="1337376" y="53077"/>
                    <a:pt x="1337376" y="118551"/>
                  </a:cubicBezTo>
                  <a:lnTo>
                    <a:pt x="1337376" y="714544"/>
                  </a:lnTo>
                  <a:cubicBezTo>
                    <a:pt x="1337376" y="780018"/>
                    <a:pt x="1284299" y="833095"/>
                    <a:pt x="1218825" y="833095"/>
                  </a:cubicBezTo>
                  <a:lnTo>
                    <a:pt x="118551" y="833095"/>
                  </a:lnTo>
                  <a:cubicBezTo>
                    <a:pt x="53077" y="833095"/>
                    <a:pt x="0" y="780018"/>
                    <a:pt x="0" y="714544"/>
                  </a:cubicBezTo>
                  <a:lnTo>
                    <a:pt x="0" y="118551"/>
                  </a:lnTo>
                  <a:cubicBezTo>
                    <a:pt x="0" y="53077"/>
                    <a:pt x="53077" y="0"/>
                    <a:pt x="118551" y="0"/>
                  </a:cubicBezTo>
                  <a:close/>
                </a:path>
              </a:pathLst>
            </a:custGeom>
            <a:solidFill>
              <a:srgbClr val="00BF63"/>
            </a:solidFill>
          </p:spPr>
        </p:sp>
        <p:sp>
          <p:nvSpPr>
            <p:cNvPr name="TextBox 66" id="66"/>
            <p:cNvSpPr txBox="true"/>
            <p:nvPr/>
          </p:nvSpPr>
          <p:spPr>
            <a:xfrm>
              <a:off x="0" y="-47625"/>
              <a:ext cx="1337375" cy="880720"/>
            </a:xfrm>
            <a:prstGeom prst="rect">
              <a:avLst/>
            </a:prstGeom>
          </p:spPr>
          <p:txBody>
            <a:bodyPr anchor="ctr" rtlCol="false" tIns="50800" lIns="50800" bIns="50800" rIns="50800"/>
            <a:lstStyle/>
            <a:p>
              <a:pPr algn="ctr">
                <a:lnSpc>
                  <a:spcPts val="3504"/>
                </a:lnSpc>
              </a:pPr>
            </a:p>
          </p:txBody>
        </p:sp>
      </p:grpSp>
      <p:sp>
        <p:nvSpPr>
          <p:cNvPr name="TextBox 67" id="67"/>
          <p:cNvSpPr txBox="true"/>
          <p:nvPr/>
        </p:nvSpPr>
        <p:spPr>
          <a:xfrm rot="0">
            <a:off x="7675475" y="7578933"/>
            <a:ext cx="2854901" cy="1657573"/>
          </a:xfrm>
          <a:prstGeom prst="rect">
            <a:avLst/>
          </a:prstGeom>
        </p:spPr>
        <p:txBody>
          <a:bodyPr anchor="t" rtlCol="false" tIns="0" lIns="0" bIns="0" rIns="0">
            <a:spAutoFit/>
          </a:bodyPr>
          <a:lstStyle/>
          <a:p>
            <a:pPr algn="ctr">
              <a:lnSpc>
                <a:spcPts val="2221"/>
              </a:lnSpc>
            </a:pPr>
            <a:r>
              <a:rPr lang="en-US" sz="1851" b="true">
                <a:solidFill>
                  <a:srgbClr val="000000"/>
                </a:solidFill>
                <a:latin typeface="DM Sans Bold"/>
                <a:ea typeface="DM Sans Bold"/>
                <a:cs typeface="DM Sans Bold"/>
                <a:sym typeface="DM Sans Bold"/>
              </a:rPr>
              <a:t>Specializes in statutory compliances, GST, and Income Tax, with extensive experience managing SME businesses since 2012.</a:t>
            </a:r>
          </a:p>
        </p:txBody>
      </p:sp>
      <p:sp>
        <p:nvSpPr>
          <p:cNvPr name="TextBox 68" id="68"/>
          <p:cNvSpPr txBox="true"/>
          <p:nvPr/>
        </p:nvSpPr>
        <p:spPr>
          <a:xfrm rot="0">
            <a:off x="11297079" y="6434426"/>
            <a:ext cx="2936480" cy="713907"/>
          </a:xfrm>
          <a:prstGeom prst="rect">
            <a:avLst/>
          </a:prstGeom>
        </p:spPr>
        <p:txBody>
          <a:bodyPr anchor="t" rtlCol="false" tIns="0" lIns="0" bIns="0" rIns="0">
            <a:spAutoFit/>
          </a:bodyPr>
          <a:lstStyle/>
          <a:p>
            <a:pPr algn="ctr">
              <a:lnSpc>
                <a:spcPts val="2776"/>
              </a:lnSpc>
            </a:pPr>
            <a:r>
              <a:rPr lang="en-US" b="true" sz="2314" spc="-46">
                <a:solidFill>
                  <a:srgbClr val="FFFFFF"/>
                </a:solidFill>
                <a:latin typeface="Poppins Bold"/>
                <a:ea typeface="Poppins Bold"/>
                <a:cs typeface="Poppins Bold"/>
                <a:sym typeface="Poppins Bold"/>
              </a:rPr>
              <a:t>Nischay Malyaan</a:t>
            </a:r>
          </a:p>
          <a:p>
            <a:pPr algn="ctr">
              <a:lnSpc>
                <a:spcPts val="2776"/>
              </a:lnSpc>
            </a:pPr>
            <a:r>
              <a:rPr lang="en-US" b="true" sz="2314" spc="-46">
                <a:solidFill>
                  <a:srgbClr val="FFFFFF"/>
                </a:solidFill>
                <a:latin typeface="Poppins Bold"/>
                <a:ea typeface="Poppins Bold"/>
                <a:cs typeface="Poppins Bold"/>
                <a:sym typeface="Poppins Bold"/>
              </a:rPr>
              <a:t>Partner</a:t>
            </a:r>
          </a:p>
        </p:txBody>
      </p:sp>
      <p:grpSp>
        <p:nvGrpSpPr>
          <p:cNvPr name="Group 69" id="69"/>
          <p:cNvGrpSpPr/>
          <p:nvPr/>
        </p:nvGrpSpPr>
        <p:grpSpPr>
          <a:xfrm rot="0">
            <a:off x="11090265" y="7289900"/>
            <a:ext cx="3330539" cy="2074701"/>
            <a:chOff x="0" y="0"/>
            <a:chExt cx="1337375" cy="833095"/>
          </a:xfrm>
        </p:grpSpPr>
        <p:sp>
          <p:nvSpPr>
            <p:cNvPr name="Freeform 70" id="70"/>
            <p:cNvSpPr/>
            <p:nvPr/>
          </p:nvSpPr>
          <p:spPr>
            <a:xfrm flipH="false" flipV="false" rot="0">
              <a:off x="0" y="0"/>
              <a:ext cx="1337376" cy="833095"/>
            </a:xfrm>
            <a:custGeom>
              <a:avLst/>
              <a:gdLst/>
              <a:ahLst/>
              <a:cxnLst/>
              <a:rect r="r" b="b" t="t" l="l"/>
              <a:pathLst>
                <a:path h="833095" w="1337376">
                  <a:moveTo>
                    <a:pt x="118551" y="0"/>
                  </a:moveTo>
                  <a:lnTo>
                    <a:pt x="1218825" y="0"/>
                  </a:lnTo>
                  <a:cubicBezTo>
                    <a:pt x="1284299" y="0"/>
                    <a:pt x="1337376" y="53077"/>
                    <a:pt x="1337376" y="118551"/>
                  </a:cubicBezTo>
                  <a:lnTo>
                    <a:pt x="1337376" y="714544"/>
                  </a:lnTo>
                  <a:cubicBezTo>
                    <a:pt x="1337376" y="780018"/>
                    <a:pt x="1284299" y="833095"/>
                    <a:pt x="1218825" y="833095"/>
                  </a:cubicBezTo>
                  <a:lnTo>
                    <a:pt x="118551" y="833095"/>
                  </a:lnTo>
                  <a:cubicBezTo>
                    <a:pt x="53077" y="833095"/>
                    <a:pt x="0" y="780018"/>
                    <a:pt x="0" y="714544"/>
                  </a:cubicBezTo>
                  <a:lnTo>
                    <a:pt x="0" y="118551"/>
                  </a:lnTo>
                  <a:cubicBezTo>
                    <a:pt x="0" y="53077"/>
                    <a:pt x="53077" y="0"/>
                    <a:pt x="118551" y="0"/>
                  </a:cubicBezTo>
                  <a:close/>
                </a:path>
              </a:pathLst>
            </a:custGeom>
            <a:solidFill>
              <a:srgbClr val="FFD118"/>
            </a:solidFill>
          </p:spPr>
        </p:sp>
        <p:sp>
          <p:nvSpPr>
            <p:cNvPr name="TextBox 71" id="71"/>
            <p:cNvSpPr txBox="true"/>
            <p:nvPr/>
          </p:nvSpPr>
          <p:spPr>
            <a:xfrm>
              <a:off x="0" y="-47625"/>
              <a:ext cx="1337375" cy="880720"/>
            </a:xfrm>
            <a:prstGeom prst="rect">
              <a:avLst/>
            </a:prstGeom>
          </p:spPr>
          <p:txBody>
            <a:bodyPr anchor="ctr" rtlCol="false" tIns="50800" lIns="50800" bIns="50800" rIns="50800"/>
            <a:lstStyle/>
            <a:p>
              <a:pPr algn="ctr">
                <a:lnSpc>
                  <a:spcPts val="3504"/>
                </a:lnSpc>
              </a:pPr>
            </a:p>
          </p:txBody>
        </p:sp>
      </p:grpSp>
      <p:sp>
        <p:nvSpPr>
          <p:cNvPr name="TextBox 72" id="72"/>
          <p:cNvSpPr txBox="true"/>
          <p:nvPr/>
        </p:nvSpPr>
        <p:spPr>
          <a:xfrm rot="0">
            <a:off x="11288948" y="7578933"/>
            <a:ext cx="2854901" cy="1381311"/>
          </a:xfrm>
          <a:prstGeom prst="rect">
            <a:avLst/>
          </a:prstGeom>
        </p:spPr>
        <p:txBody>
          <a:bodyPr anchor="t" rtlCol="false" tIns="0" lIns="0" bIns="0" rIns="0">
            <a:spAutoFit/>
          </a:bodyPr>
          <a:lstStyle/>
          <a:p>
            <a:pPr algn="ctr">
              <a:lnSpc>
                <a:spcPts val="2221"/>
              </a:lnSpc>
            </a:pPr>
            <a:r>
              <a:rPr lang="en-US" sz="1851" b="true">
                <a:solidFill>
                  <a:srgbClr val="000000"/>
                </a:solidFill>
                <a:latin typeface="DM Sans Bold"/>
                <a:ea typeface="DM Sans Bold"/>
                <a:cs typeface="DM Sans Bold"/>
                <a:sym typeface="DM Sans Bold"/>
              </a:rPr>
              <a:t>Leads audit and assurance verticals with a focus on operational efficiency and risk management.</a:t>
            </a:r>
          </a:p>
        </p:txBody>
      </p:sp>
      <p:sp>
        <p:nvSpPr>
          <p:cNvPr name="TextBox 73" id="73"/>
          <p:cNvSpPr txBox="true"/>
          <p:nvPr/>
        </p:nvSpPr>
        <p:spPr>
          <a:xfrm rot="0">
            <a:off x="14901575" y="6495733"/>
            <a:ext cx="2936480" cy="713907"/>
          </a:xfrm>
          <a:prstGeom prst="rect">
            <a:avLst/>
          </a:prstGeom>
        </p:spPr>
        <p:txBody>
          <a:bodyPr anchor="t" rtlCol="false" tIns="0" lIns="0" bIns="0" rIns="0">
            <a:spAutoFit/>
          </a:bodyPr>
          <a:lstStyle/>
          <a:p>
            <a:pPr algn="ctr">
              <a:lnSpc>
                <a:spcPts val="2776"/>
              </a:lnSpc>
            </a:pPr>
            <a:r>
              <a:rPr lang="en-US" b="true" sz="2314" spc="-46">
                <a:solidFill>
                  <a:srgbClr val="FFFFFF"/>
                </a:solidFill>
                <a:latin typeface="Poppins Bold"/>
                <a:ea typeface="Poppins Bold"/>
                <a:cs typeface="Poppins Bold"/>
                <a:sym typeface="Poppins Bold"/>
              </a:rPr>
              <a:t>Goutham Reddy</a:t>
            </a:r>
          </a:p>
          <a:p>
            <a:pPr algn="ctr">
              <a:lnSpc>
                <a:spcPts val="2776"/>
              </a:lnSpc>
            </a:pPr>
            <a:r>
              <a:rPr lang="en-US" b="true" sz="2314" spc="-46">
                <a:solidFill>
                  <a:srgbClr val="FFFFFF"/>
                </a:solidFill>
                <a:latin typeface="Poppins Bold"/>
                <a:ea typeface="Poppins Bold"/>
                <a:cs typeface="Poppins Bold"/>
                <a:sym typeface="Poppins Bold"/>
              </a:rPr>
              <a:t>Partner</a:t>
            </a:r>
          </a:p>
        </p:txBody>
      </p:sp>
      <p:grpSp>
        <p:nvGrpSpPr>
          <p:cNvPr name="Group 74" id="74"/>
          <p:cNvGrpSpPr/>
          <p:nvPr/>
        </p:nvGrpSpPr>
        <p:grpSpPr>
          <a:xfrm rot="0">
            <a:off x="14694761" y="7351207"/>
            <a:ext cx="3330539" cy="2074701"/>
            <a:chOff x="0" y="0"/>
            <a:chExt cx="1337375" cy="833095"/>
          </a:xfrm>
        </p:grpSpPr>
        <p:sp>
          <p:nvSpPr>
            <p:cNvPr name="Freeform 75" id="75"/>
            <p:cNvSpPr/>
            <p:nvPr/>
          </p:nvSpPr>
          <p:spPr>
            <a:xfrm flipH="false" flipV="false" rot="0">
              <a:off x="0" y="0"/>
              <a:ext cx="1337376" cy="833095"/>
            </a:xfrm>
            <a:custGeom>
              <a:avLst/>
              <a:gdLst/>
              <a:ahLst/>
              <a:cxnLst/>
              <a:rect r="r" b="b" t="t" l="l"/>
              <a:pathLst>
                <a:path h="833095" w="1337376">
                  <a:moveTo>
                    <a:pt x="118551" y="0"/>
                  </a:moveTo>
                  <a:lnTo>
                    <a:pt x="1218825" y="0"/>
                  </a:lnTo>
                  <a:cubicBezTo>
                    <a:pt x="1284299" y="0"/>
                    <a:pt x="1337376" y="53077"/>
                    <a:pt x="1337376" y="118551"/>
                  </a:cubicBezTo>
                  <a:lnTo>
                    <a:pt x="1337376" y="714544"/>
                  </a:lnTo>
                  <a:cubicBezTo>
                    <a:pt x="1337376" y="780018"/>
                    <a:pt x="1284299" y="833095"/>
                    <a:pt x="1218825" y="833095"/>
                  </a:cubicBezTo>
                  <a:lnTo>
                    <a:pt x="118551" y="833095"/>
                  </a:lnTo>
                  <a:cubicBezTo>
                    <a:pt x="53077" y="833095"/>
                    <a:pt x="0" y="780018"/>
                    <a:pt x="0" y="714544"/>
                  </a:cubicBezTo>
                  <a:lnTo>
                    <a:pt x="0" y="118551"/>
                  </a:lnTo>
                  <a:cubicBezTo>
                    <a:pt x="0" y="53077"/>
                    <a:pt x="53077" y="0"/>
                    <a:pt x="118551" y="0"/>
                  </a:cubicBezTo>
                  <a:close/>
                </a:path>
              </a:pathLst>
            </a:custGeom>
            <a:solidFill>
              <a:srgbClr val="FFFFFF"/>
            </a:solidFill>
          </p:spPr>
        </p:sp>
        <p:sp>
          <p:nvSpPr>
            <p:cNvPr name="TextBox 76" id="76"/>
            <p:cNvSpPr txBox="true"/>
            <p:nvPr/>
          </p:nvSpPr>
          <p:spPr>
            <a:xfrm>
              <a:off x="0" y="-47625"/>
              <a:ext cx="1337375" cy="880720"/>
            </a:xfrm>
            <a:prstGeom prst="rect">
              <a:avLst/>
            </a:prstGeom>
          </p:spPr>
          <p:txBody>
            <a:bodyPr anchor="ctr" rtlCol="false" tIns="50800" lIns="50800" bIns="50800" rIns="50800"/>
            <a:lstStyle/>
            <a:p>
              <a:pPr algn="ctr">
                <a:lnSpc>
                  <a:spcPts val="3504"/>
                </a:lnSpc>
              </a:pPr>
            </a:p>
          </p:txBody>
        </p:sp>
      </p:grpSp>
      <p:sp>
        <p:nvSpPr>
          <p:cNvPr name="TextBox 77" id="77"/>
          <p:cNvSpPr txBox="true"/>
          <p:nvPr/>
        </p:nvSpPr>
        <p:spPr>
          <a:xfrm rot="0">
            <a:off x="14893443" y="7600950"/>
            <a:ext cx="2854901" cy="1933835"/>
          </a:xfrm>
          <a:prstGeom prst="rect">
            <a:avLst/>
          </a:prstGeom>
        </p:spPr>
        <p:txBody>
          <a:bodyPr anchor="t" rtlCol="false" tIns="0" lIns="0" bIns="0" rIns="0">
            <a:spAutoFit/>
          </a:bodyPr>
          <a:lstStyle/>
          <a:p>
            <a:pPr algn="ctr">
              <a:lnSpc>
                <a:spcPts val="2221"/>
              </a:lnSpc>
            </a:pPr>
            <a:r>
              <a:rPr lang="en-US" sz="1851" b="true">
                <a:solidFill>
                  <a:srgbClr val="000000"/>
                </a:solidFill>
                <a:latin typeface="DM Sans Bold"/>
                <a:ea typeface="DM Sans Bold"/>
                <a:cs typeface="DM Sans Bold"/>
                <a:sym typeface="DM Sans Bold"/>
              </a:rPr>
              <a:t>Expert in financial planning and management consulting for diverse industries. </a:t>
            </a:r>
          </a:p>
          <a:p>
            <a:pPr algn="ctr">
              <a:lnSpc>
                <a:spcPts val="2221"/>
              </a:lnSpc>
            </a:pPr>
          </a:p>
          <a:p>
            <a:pPr algn="ctr">
              <a:lnSpc>
                <a:spcPts val="2221"/>
              </a:lnSpc>
            </a:pPr>
          </a:p>
          <a:p>
            <a:pPr algn="ctr">
              <a:lnSpc>
                <a:spcPts val="2221"/>
              </a:lnSpc>
            </a:pPr>
            <a:r>
              <a:rPr lang="en-US" sz="1851" b="true">
                <a:solidFill>
                  <a:srgbClr val="000000"/>
                </a:solidFill>
                <a:latin typeface="DM Sans Bold"/>
                <a:ea typeface="DM Sans Bold"/>
                <a:cs typeface="DM Sans Bold"/>
                <a:sym typeface="DM Sans Bold"/>
              </a:rPr>
              <a:t> </a:t>
            </a:r>
          </a:p>
        </p:txBody>
      </p:sp>
      <p:sp>
        <p:nvSpPr>
          <p:cNvPr name="Freeform 78" id="78"/>
          <p:cNvSpPr/>
          <p:nvPr/>
        </p:nvSpPr>
        <p:spPr>
          <a:xfrm flipH="false" flipV="false" rot="0">
            <a:off x="1264983" y="-1129989"/>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7"/>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677543" y="-815665"/>
            <a:ext cx="11918330" cy="1191833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FD2"/>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10800000">
            <a:off x="16012003" y="-537579"/>
            <a:ext cx="11918330" cy="1191833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FD2"/>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8" id="8"/>
          <p:cNvSpPr txBox="true"/>
          <p:nvPr/>
        </p:nvSpPr>
        <p:spPr>
          <a:xfrm rot="0">
            <a:off x="1793815" y="-202273"/>
            <a:ext cx="14700370" cy="1957121"/>
          </a:xfrm>
          <a:prstGeom prst="rect">
            <a:avLst/>
          </a:prstGeom>
        </p:spPr>
        <p:txBody>
          <a:bodyPr anchor="t" rtlCol="false" tIns="0" lIns="0" bIns="0" rIns="0">
            <a:spAutoFit/>
          </a:bodyPr>
          <a:lstStyle/>
          <a:p>
            <a:pPr algn="ctr">
              <a:lnSpc>
                <a:spcPts val="16027"/>
              </a:lnSpc>
            </a:pPr>
            <a:r>
              <a:rPr lang="en-US" sz="11447">
                <a:solidFill>
                  <a:srgbClr val="010101"/>
                </a:solidFill>
                <a:latin typeface="League Gothic"/>
                <a:ea typeface="League Gothic"/>
                <a:cs typeface="League Gothic"/>
                <a:sym typeface="League Gothic"/>
              </a:rPr>
              <a:t>INDUSTRIES WE SERVE</a:t>
            </a:r>
          </a:p>
        </p:txBody>
      </p:sp>
      <p:grpSp>
        <p:nvGrpSpPr>
          <p:cNvPr name="Group 9" id="9"/>
          <p:cNvGrpSpPr/>
          <p:nvPr/>
        </p:nvGrpSpPr>
        <p:grpSpPr>
          <a:xfrm rot="0">
            <a:off x="16834387" y="341645"/>
            <a:ext cx="424913" cy="42491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2" id="12"/>
          <p:cNvGrpSpPr/>
          <p:nvPr/>
        </p:nvGrpSpPr>
        <p:grpSpPr>
          <a:xfrm rot="0">
            <a:off x="10803163" y="8534702"/>
            <a:ext cx="908412" cy="90841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4" id="1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5" id="15"/>
          <p:cNvGrpSpPr/>
          <p:nvPr/>
        </p:nvGrpSpPr>
        <p:grpSpPr>
          <a:xfrm rot="0">
            <a:off x="-499667" y="1315472"/>
            <a:ext cx="1373330" cy="137333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7" id="1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8" id="18"/>
          <p:cNvGrpSpPr/>
          <p:nvPr/>
        </p:nvGrpSpPr>
        <p:grpSpPr>
          <a:xfrm rot="0">
            <a:off x="917921" y="364819"/>
            <a:ext cx="678354" cy="67835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0" id="2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1" id="21"/>
          <p:cNvGrpSpPr/>
          <p:nvPr/>
        </p:nvGrpSpPr>
        <p:grpSpPr>
          <a:xfrm rot="0">
            <a:off x="553718" y="1680958"/>
            <a:ext cx="5450093" cy="3462542"/>
            <a:chOff x="0" y="0"/>
            <a:chExt cx="4203067" cy="2670284"/>
          </a:xfrm>
        </p:grpSpPr>
        <p:sp>
          <p:nvSpPr>
            <p:cNvPr name="Freeform 22" id="22"/>
            <p:cNvSpPr/>
            <p:nvPr/>
          </p:nvSpPr>
          <p:spPr>
            <a:xfrm flipH="false" flipV="false" rot="0">
              <a:off x="85369" y="82372"/>
              <a:ext cx="4038030" cy="2521237"/>
            </a:xfrm>
            <a:custGeom>
              <a:avLst/>
              <a:gdLst/>
              <a:ahLst/>
              <a:cxnLst/>
              <a:rect r="r" b="b" t="t" l="l"/>
              <a:pathLst>
                <a:path h="2521237" w="4038030">
                  <a:moveTo>
                    <a:pt x="3762784" y="2521237"/>
                  </a:moveTo>
                  <a:lnTo>
                    <a:pt x="275260" y="2521237"/>
                  </a:lnTo>
                  <a:cubicBezTo>
                    <a:pt x="123241" y="2521237"/>
                    <a:pt x="0" y="2397997"/>
                    <a:pt x="0" y="2245977"/>
                  </a:cubicBezTo>
                  <a:lnTo>
                    <a:pt x="0" y="275260"/>
                  </a:lnTo>
                  <a:cubicBezTo>
                    <a:pt x="0" y="123241"/>
                    <a:pt x="123241" y="0"/>
                    <a:pt x="275260" y="0"/>
                  </a:cubicBezTo>
                  <a:lnTo>
                    <a:pt x="3762771" y="0"/>
                  </a:lnTo>
                  <a:cubicBezTo>
                    <a:pt x="3914790" y="0"/>
                    <a:pt x="4038031" y="123241"/>
                    <a:pt x="4038031" y="275260"/>
                  </a:cubicBezTo>
                  <a:lnTo>
                    <a:pt x="4038031" y="2245977"/>
                  </a:lnTo>
                  <a:cubicBezTo>
                    <a:pt x="4038031" y="2397997"/>
                    <a:pt x="3914790" y="2521237"/>
                    <a:pt x="3762771" y="2521237"/>
                  </a:cubicBezTo>
                  <a:close/>
                </a:path>
              </a:pathLst>
            </a:custGeom>
            <a:blipFill>
              <a:blip r:embed="rId2"/>
              <a:stretch>
                <a:fillRect l="0" t="-30080" r="0" b="-30080"/>
              </a:stretch>
            </a:blipFill>
          </p:spPr>
        </p:sp>
        <p:sp>
          <p:nvSpPr>
            <p:cNvPr name="Freeform 23" id="23"/>
            <p:cNvSpPr/>
            <p:nvPr/>
          </p:nvSpPr>
          <p:spPr>
            <a:xfrm flipH="false" flipV="false" rot="0">
              <a:off x="-2" y="219"/>
              <a:ext cx="4202942" cy="2670100"/>
            </a:xfrm>
            <a:custGeom>
              <a:avLst/>
              <a:gdLst/>
              <a:ahLst/>
              <a:cxnLst/>
              <a:rect r="r" b="b" t="t" l="l"/>
              <a:pathLst>
                <a:path h="2670100" w="4202942">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473581" y="2665874"/>
                  </a:lnTo>
                  <a:lnTo>
                    <a:pt x="3587627" y="2664858"/>
                  </a:lnTo>
                  <a:cubicBezTo>
                    <a:pt x="3728343" y="2663588"/>
                    <a:pt x="3701927" y="2663842"/>
                    <a:pt x="3808480" y="2650253"/>
                  </a:cubicBezTo>
                  <a:cubicBezTo>
                    <a:pt x="3904619" y="2637935"/>
                    <a:pt x="3993519" y="2610502"/>
                    <a:pt x="3993519" y="2610502"/>
                  </a:cubicBezTo>
                  <a:cubicBezTo>
                    <a:pt x="4024761" y="2584213"/>
                    <a:pt x="4121154" y="2499377"/>
                    <a:pt x="4143252" y="2464960"/>
                  </a:cubicBezTo>
                  <a:cubicBezTo>
                    <a:pt x="4183765" y="2401587"/>
                    <a:pt x="4181987" y="2367678"/>
                    <a:pt x="4193925" y="2283731"/>
                  </a:cubicBezTo>
                  <a:cubicBezTo>
                    <a:pt x="4205863" y="2199784"/>
                    <a:pt x="4192528" y="2116091"/>
                    <a:pt x="4192528" y="2116091"/>
                  </a:cubicBezTo>
                  <a:cubicBezTo>
                    <a:pt x="4192528" y="2116091"/>
                    <a:pt x="4192020" y="2050178"/>
                    <a:pt x="4191258" y="1971057"/>
                  </a:cubicBezTo>
                  <a:cubicBezTo>
                    <a:pt x="4190496" y="1891936"/>
                    <a:pt x="4202942" y="1856249"/>
                    <a:pt x="4202942" y="1856249"/>
                  </a:cubicBezTo>
                  <a:lnTo>
                    <a:pt x="4198497" y="770163"/>
                  </a:lnTo>
                  <a:cubicBezTo>
                    <a:pt x="4198497" y="770163"/>
                    <a:pt x="4185035" y="680374"/>
                    <a:pt x="4184527" y="622081"/>
                  </a:cubicBezTo>
                  <a:cubicBezTo>
                    <a:pt x="4184019" y="563788"/>
                    <a:pt x="4195957" y="478698"/>
                    <a:pt x="4195957" y="478698"/>
                  </a:cubicBezTo>
                  <a:lnTo>
                    <a:pt x="4194179" y="278165"/>
                  </a:lnTo>
                  <a:cubicBezTo>
                    <a:pt x="4167890" y="172501"/>
                    <a:pt x="4145284" y="102524"/>
                    <a:pt x="4072767" y="54518"/>
                  </a:cubicBezTo>
                  <a:cubicBezTo>
                    <a:pt x="4029206" y="25689"/>
                    <a:pt x="3951736" y="22006"/>
                    <a:pt x="3895602" y="22514"/>
                  </a:cubicBezTo>
                  <a:cubicBezTo>
                    <a:pt x="3895602" y="22514"/>
                    <a:pt x="3810004" y="35849"/>
                    <a:pt x="3734439" y="23911"/>
                  </a:cubicBezTo>
                  <a:cubicBezTo>
                    <a:pt x="3658493" y="11846"/>
                    <a:pt x="3560957" y="25435"/>
                    <a:pt x="3560957" y="25435"/>
                  </a:cubicBezTo>
                  <a:lnTo>
                    <a:pt x="3484249"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464056" y="131226"/>
                  </a:lnTo>
                  <a:lnTo>
                    <a:pt x="3530731" y="141894"/>
                  </a:lnTo>
                  <a:cubicBezTo>
                    <a:pt x="3530731" y="141894"/>
                    <a:pt x="3615440" y="129829"/>
                    <a:pt x="3681353" y="140624"/>
                  </a:cubicBezTo>
                  <a:cubicBezTo>
                    <a:pt x="3747012" y="151292"/>
                    <a:pt x="3821307" y="139481"/>
                    <a:pt x="3821307" y="139481"/>
                  </a:cubicBezTo>
                  <a:cubicBezTo>
                    <a:pt x="3870075" y="139100"/>
                    <a:pt x="3937385" y="142402"/>
                    <a:pt x="3975231" y="168056"/>
                  </a:cubicBezTo>
                  <a:cubicBezTo>
                    <a:pt x="4038223" y="210728"/>
                    <a:pt x="4057908" y="272958"/>
                    <a:pt x="4080768" y="366811"/>
                  </a:cubicBezTo>
                  <a:lnTo>
                    <a:pt x="4082292" y="544992"/>
                  </a:lnTo>
                  <a:cubicBezTo>
                    <a:pt x="4082292" y="544992"/>
                    <a:pt x="4071878" y="620557"/>
                    <a:pt x="4072386" y="672373"/>
                  </a:cubicBezTo>
                  <a:cubicBezTo>
                    <a:pt x="4072894" y="724189"/>
                    <a:pt x="4084578" y="803945"/>
                    <a:pt x="4084578" y="803945"/>
                  </a:cubicBezTo>
                  <a:lnTo>
                    <a:pt x="4088515" y="1832373"/>
                  </a:lnTo>
                  <a:cubicBezTo>
                    <a:pt x="4088515" y="1832373"/>
                    <a:pt x="4077720" y="1864123"/>
                    <a:pt x="4078355" y="1934481"/>
                  </a:cubicBezTo>
                  <a:cubicBezTo>
                    <a:pt x="4078990" y="2004839"/>
                    <a:pt x="4079498" y="2063386"/>
                    <a:pt x="4079498" y="2063386"/>
                  </a:cubicBezTo>
                  <a:cubicBezTo>
                    <a:pt x="4079498" y="2063386"/>
                    <a:pt x="4091182" y="2137808"/>
                    <a:pt x="4080768" y="2212357"/>
                  </a:cubicBezTo>
                  <a:cubicBezTo>
                    <a:pt x="4070354" y="2286906"/>
                    <a:pt x="4072005" y="2317132"/>
                    <a:pt x="4036826" y="2373393"/>
                  </a:cubicBezTo>
                  <a:cubicBezTo>
                    <a:pt x="4017649" y="2404000"/>
                    <a:pt x="3933956" y="2479438"/>
                    <a:pt x="3906778" y="2502679"/>
                  </a:cubicBezTo>
                  <a:cubicBezTo>
                    <a:pt x="3906778" y="2502679"/>
                    <a:pt x="3829435" y="2527063"/>
                    <a:pt x="3745996" y="2537858"/>
                  </a:cubicBezTo>
                  <a:cubicBezTo>
                    <a:pt x="3653413" y="2549923"/>
                    <a:pt x="3676400" y="2549796"/>
                    <a:pt x="3554226" y="2550812"/>
                  </a:cubicBezTo>
                  <a:lnTo>
                    <a:pt x="3455166"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24" id="24"/>
          <p:cNvGrpSpPr/>
          <p:nvPr/>
        </p:nvGrpSpPr>
        <p:grpSpPr>
          <a:xfrm rot="0">
            <a:off x="6636708" y="1680958"/>
            <a:ext cx="5616247" cy="3462542"/>
            <a:chOff x="0" y="0"/>
            <a:chExt cx="4331204" cy="2670284"/>
          </a:xfrm>
        </p:grpSpPr>
        <p:sp>
          <p:nvSpPr>
            <p:cNvPr name="Freeform 25" id="25"/>
            <p:cNvSpPr/>
            <p:nvPr/>
          </p:nvSpPr>
          <p:spPr>
            <a:xfrm flipH="false" flipV="false" rot="0">
              <a:off x="85369" y="82372"/>
              <a:ext cx="4166167" cy="2521237"/>
            </a:xfrm>
            <a:custGeom>
              <a:avLst/>
              <a:gdLst/>
              <a:ahLst/>
              <a:cxnLst/>
              <a:rect r="r" b="b" t="t" l="l"/>
              <a:pathLst>
                <a:path h="2521237" w="4166167">
                  <a:moveTo>
                    <a:pt x="3890920" y="2521237"/>
                  </a:moveTo>
                  <a:lnTo>
                    <a:pt x="275260" y="2521237"/>
                  </a:lnTo>
                  <a:cubicBezTo>
                    <a:pt x="123241" y="2521237"/>
                    <a:pt x="0" y="2397997"/>
                    <a:pt x="0" y="2245977"/>
                  </a:cubicBezTo>
                  <a:lnTo>
                    <a:pt x="0" y="275260"/>
                  </a:lnTo>
                  <a:cubicBezTo>
                    <a:pt x="0" y="123241"/>
                    <a:pt x="123241" y="0"/>
                    <a:pt x="275260" y="0"/>
                  </a:cubicBezTo>
                  <a:lnTo>
                    <a:pt x="3890908" y="0"/>
                  </a:lnTo>
                  <a:cubicBezTo>
                    <a:pt x="4042927" y="0"/>
                    <a:pt x="4166168" y="123241"/>
                    <a:pt x="4166168" y="275260"/>
                  </a:cubicBezTo>
                  <a:lnTo>
                    <a:pt x="4166168" y="2245977"/>
                  </a:lnTo>
                  <a:cubicBezTo>
                    <a:pt x="4166168" y="2397997"/>
                    <a:pt x="4042927" y="2521237"/>
                    <a:pt x="3890908" y="2521237"/>
                  </a:cubicBezTo>
                  <a:close/>
                </a:path>
              </a:pathLst>
            </a:custGeom>
            <a:blipFill>
              <a:blip r:embed="rId3"/>
              <a:stretch>
                <a:fillRect l="0" t="-32621" r="0" b="-32621"/>
              </a:stretch>
            </a:blipFill>
          </p:spPr>
        </p:sp>
        <p:sp>
          <p:nvSpPr>
            <p:cNvPr name="Freeform 26" id="26"/>
            <p:cNvSpPr/>
            <p:nvPr/>
          </p:nvSpPr>
          <p:spPr>
            <a:xfrm flipH="false" flipV="false" rot="0">
              <a:off x="-2" y="219"/>
              <a:ext cx="4331079" cy="2670100"/>
            </a:xfrm>
            <a:custGeom>
              <a:avLst/>
              <a:gdLst/>
              <a:ahLst/>
              <a:cxnLst/>
              <a:rect r="r" b="b" t="t" l="l"/>
              <a:pathLst>
                <a:path h="2670100" w="4331079">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601718" y="2665874"/>
                  </a:lnTo>
                  <a:lnTo>
                    <a:pt x="3715764" y="2664858"/>
                  </a:lnTo>
                  <a:cubicBezTo>
                    <a:pt x="3856480" y="2663588"/>
                    <a:pt x="3830064" y="2663842"/>
                    <a:pt x="3936617" y="2650253"/>
                  </a:cubicBezTo>
                  <a:cubicBezTo>
                    <a:pt x="4032756" y="2637935"/>
                    <a:pt x="4121656" y="2610502"/>
                    <a:pt x="4121656" y="2610502"/>
                  </a:cubicBezTo>
                  <a:cubicBezTo>
                    <a:pt x="4152898" y="2584213"/>
                    <a:pt x="4249291" y="2499377"/>
                    <a:pt x="4271389" y="2464960"/>
                  </a:cubicBezTo>
                  <a:cubicBezTo>
                    <a:pt x="4311902" y="2401587"/>
                    <a:pt x="4310124" y="2367678"/>
                    <a:pt x="4322062" y="2283731"/>
                  </a:cubicBezTo>
                  <a:cubicBezTo>
                    <a:pt x="4334000" y="2199784"/>
                    <a:pt x="4320665" y="2116091"/>
                    <a:pt x="4320665" y="2116091"/>
                  </a:cubicBezTo>
                  <a:cubicBezTo>
                    <a:pt x="4320665" y="2116091"/>
                    <a:pt x="4320157" y="2050178"/>
                    <a:pt x="4319395" y="1971057"/>
                  </a:cubicBezTo>
                  <a:cubicBezTo>
                    <a:pt x="4318633" y="1891936"/>
                    <a:pt x="4331079" y="1856249"/>
                    <a:pt x="4331079" y="1856249"/>
                  </a:cubicBezTo>
                  <a:lnTo>
                    <a:pt x="4326634" y="770163"/>
                  </a:lnTo>
                  <a:cubicBezTo>
                    <a:pt x="4326634" y="770163"/>
                    <a:pt x="4313172" y="680374"/>
                    <a:pt x="4312664" y="622081"/>
                  </a:cubicBezTo>
                  <a:cubicBezTo>
                    <a:pt x="4312156" y="563788"/>
                    <a:pt x="4324094" y="478698"/>
                    <a:pt x="4324094" y="478698"/>
                  </a:cubicBezTo>
                  <a:lnTo>
                    <a:pt x="4322316" y="278165"/>
                  </a:lnTo>
                  <a:cubicBezTo>
                    <a:pt x="4296027" y="172501"/>
                    <a:pt x="4273421" y="102524"/>
                    <a:pt x="4200904" y="54518"/>
                  </a:cubicBezTo>
                  <a:cubicBezTo>
                    <a:pt x="4157343" y="25689"/>
                    <a:pt x="4079873" y="22006"/>
                    <a:pt x="4023739" y="22514"/>
                  </a:cubicBezTo>
                  <a:cubicBezTo>
                    <a:pt x="4023739" y="22514"/>
                    <a:pt x="3938141" y="35849"/>
                    <a:pt x="3862576" y="23911"/>
                  </a:cubicBezTo>
                  <a:cubicBezTo>
                    <a:pt x="3786630" y="11846"/>
                    <a:pt x="3689094" y="25435"/>
                    <a:pt x="3689094" y="25435"/>
                  </a:cubicBezTo>
                  <a:lnTo>
                    <a:pt x="3612386"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592193" y="131226"/>
                  </a:lnTo>
                  <a:lnTo>
                    <a:pt x="3658868" y="141894"/>
                  </a:lnTo>
                  <a:cubicBezTo>
                    <a:pt x="3658868" y="141894"/>
                    <a:pt x="3743577" y="129829"/>
                    <a:pt x="3809490" y="140624"/>
                  </a:cubicBezTo>
                  <a:cubicBezTo>
                    <a:pt x="3875149" y="151292"/>
                    <a:pt x="3949444" y="139481"/>
                    <a:pt x="3949444" y="139481"/>
                  </a:cubicBezTo>
                  <a:cubicBezTo>
                    <a:pt x="3998212" y="139100"/>
                    <a:pt x="4065522" y="142402"/>
                    <a:pt x="4103368" y="168056"/>
                  </a:cubicBezTo>
                  <a:cubicBezTo>
                    <a:pt x="4166360" y="210728"/>
                    <a:pt x="4186045" y="272958"/>
                    <a:pt x="4208905" y="366811"/>
                  </a:cubicBezTo>
                  <a:lnTo>
                    <a:pt x="4210429" y="544992"/>
                  </a:lnTo>
                  <a:cubicBezTo>
                    <a:pt x="4210429" y="544992"/>
                    <a:pt x="4200015" y="620557"/>
                    <a:pt x="4200523" y="672373"/>
                  </a:cubicBezTo>
                  <a:cubicBezTo>
                    <a:pt x="4201031" y="724189"/>
                    <a:pt x="4212715" y="803945"/>
                    <a:pt x="4212715" y="803945"/>
                  </a:cubicBezTo>
                  <a:lnTo>
                    <a:pt x="4216652" y="1832373"/>
                  </a:lnTo>
                  <a:cubicBezTo>
                    <a:pt x="4216652" y="1832373"/>
                    <a:pt x="4205857" y="1864123"/>
                    <a:pt x="4206492" y="1934481"/>
                  </a:cubicBezTo>
                  <a:cubicBezTo>
                    <a:pt x="4207127" y="2004839"/>
                    <a:pt x="4207635" y="2063386"/>
                    <a:pt x="4207635" y="2063386"/>
                  </a:cubicBezTo>
                  <a:cubicBezTo>
                    <a:pt x="4207635" y="2063386"/>
                    <a:pt x="4219319" y="2137808"/>
                    <a:pt x="4208905" y="2212357"/>
                  </a:cubicBezTo>
                  <a:cubicBezTo>
                    <a:pt x="4198491" y="2286906"/>
                    <a:pt x="4200142" y="2317132"/>
                    <a:pt x="4164963" y="2373393"/>
                  </a:cubicBezTo>
                  <a:cubicBezTo>
                    <a:pt x="4145786" y="2404000"/>
                    <a:pt x="4062093" y="2479438"/>
                    <a:pt x="4034915" y="2502679"/>
                  </a:cubicBezTo>
                  <a:cubicBezTo>
                    <a:pt x="4034915" y="2502679"/>
                    <a:pt x="3957572" y="2527063"/>
                    <a:pt x="3874133" y="2537858"/>
                  </a:cubicBezTo>
                  <a:cubicBezTo>
                    <a:pt x="3781550" y="2549923"/>
                    <a:pt x="3804537" y="2549796"/>
                    <a:pt x="3682363" y="2550812"/>
                  </a:cubicBezTo>
                  <a:lnTo>
                    <a:pt x="3583303"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27" id="27"/>
          <p:cNvGrpSpPr/>
          <p:nvPr/>
        </p:nvGrpSpPr>
        <p:grpSpPr>
          <a:xfrm rot="0">
            <a:off x="12746214" y="1680958"/>
            <a:ext cx="5211784" cy="3462542"/>
            <a:chOff x="0" y="0"/>
            <a:chExt cx="4019285" cy="2670284"/>
          </a:xfrm>
        </p:grpSpPr>
        <p:sp>
          <p:nvSpPr>
            <p:cNvPr name="Freeform 28" id="28"/>
            <p:cNvSpPr/>
            <p:nvPr/>
          </p:nvSpPr>
          <p:spPr>
            <a:xfrm flipH="false" flipV="false" rot="0">
              <a:off x="85369" y="82372"/>
              <a:ext cx="3854248" cy="2521237"/>
            </a:xfrm>
            <a:custGeom>
              <a:avLst/>
              <a:gdLst/>
              <a:ahLst/>
              <a:cxnLst/>
              <a:rect r="r" b="b" t="t" l="l"/>
              <a:pathLst>
                <a:path h="2521237" w="3854248">
                  <a:moveTo>
                    <a:pt x="3579002" y="2521237"/>
                  </a:moveTo>
                  <a:lnTo>
                    <a:pt x="275260" y="2521237"/>
                  </a:lnTo>
                  <a:cubicBezTo>
                    <a:pt x="123241" y="2521237"/>
                    <a:pt x="0" y="2397997"/>
                    <a:pt x="0" y="2245977"/>
                  </a:cubicBezTo>
                  <a:lnTo>
                    <a:pt x="0" y="275260"/>
                  </a:lnTo>
                  <a:cubicBezTo>
                    <a:pt x="0" y="123241"/>
                    <a:pt x="123241" y="0"/>
                    <a:pt x="275260" y="0"/>
                  </a:cubicBezTo>
                  <a:lnTo>
                    <a:pt x="3578989" y="0"/>
                  </a:lnTo>
                  <a:cubicBezTo>
                    <a:pt x="3731008" y="0"/>
                    <a:pt x="3854249" y="123241"/>
                    <a:pt x="3854249" y="275260"/>
                  </a:cubicBezTo>
                  <a:lnTo>
                    <a:pt x="3854249" y="2245977"/>
                  </a:lnTo>
                  <a:cubicBezTo>
                    <a:pt x="3854249" y="2397997"/>
                    <a:pt x="3731008" y="2521237"/>
                    <a:pt x="3578989" y="2521237"/>
                  </a:cubicBezTo>
                  <a:close/>
                </a:path>
              </a:pathLst>
            </a:custGeom>
            <a:blipFill>
              <a:blip r:embed="rId4"/>
              <a:stretch>
                <a:fillRect l="0" t="-26435" r="0" b="-26435"/>
              </a:stretch>
            </a:blipFill>
          </p:spPr>
        </p:sp>
        <p:sp>
          <p:nvSpPr>
            <p:cNvPr name="Freeform 29" id="29"/>
            <p:cNvSpPr/>
            <p:nvPr/>
          </p:nvSpPr>
          <p:spPr>
            <a:xfrm flipH="false" flipV="false" rot="0">
              <a:off x="-2" y="219"/>
              <a:ext cx="4019160" cy="2670100"/>
            </a:xfrm>
            <a:custGeom>
              <a:avLst/>
              <a:gdLst/>
              <a:ahLst/>
              <a:cxnLst/>
              <a:rect r="r" b="b" t="t" l="l"/>
              <a:pathLst>
                <a:path h="2670100" w="4019160">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289799" y="2665874"/>
                  </a:lnTo>
                  <a:lnTo>
                    <a:pt x="3403845" y="2664858"/>
                  </a:lnTo>
                  <a:cubicBezTo>
                    <a:pt x="3544561" y="2663588"/>
                    <a:pt x="3518145" y="2663842"/>
                    <a:pt x="3624698" y="2650253"/>
                  </a:cubicBezTo>
                  <a:cubicBezTo>
                    <a:pt x="3720837" y="2637935"/>
                    <a:pt x="3809737" y="2610502"/>
                    <a:pt x="3809737" y="2610502"/>
                  </a:cubicBezTo>
                  <a:cubicBezTo>
                    <a:pt x="3840979" y="2584213"/>
                    <a:pt x="3937372" y="2499377"/>
                    <a:pt x="3959470" y="2464960"/>
                  </a:cubicBezTo>
                  <a:cubicBezTo>
                    <a:pt x="3999983" y="2401587"/>
                    <a:pt x="3998205" y="2367678"/>
                    <a:pt x="4010143" y="2283731"/>
                  </a:cubicBezTo>
                  <a:cubicBezTo>
                    <a:pt x="4022081" y="2199784"/>
                    <a:pt x="4008746" y="2116091"/>
                    <a:pt x="4008746" y="2116091"/>
                  </a:cubicBezTo>
                  <a:cubicBezTo>
                    <a:pt x="4008746" y="2116091"/>
                    <a:pt x="4008238" y="2050178"/>
                    <a:pt x="4007476" y="1971057"/>
                  </a:cubicBezTo>
                  <a:cubicBezTo>
                    <a:pt x="4006714" y="1891936"/>
                    <a:pt x="4019160" y="1856249"/>
                    <a:pt x="4019160" y="1856249"/>
                  </a:cubicBezTo>
                  <a:lnTo>
                    <a:pt x="4014715" y="770163"/>
                  </a:lnTo>
                  <a:cubicBezTo>
                    <a:pt x="4014715" y="770163"/>
                    <a:pt x="4001253" y="680374"/>
                    <a:pt x="4000745" y="622081"/>
                  </a:cubicBezTo>
                  <a:cubicBezTo>
                    <a:pt x="4000237" y="563788"/>
                    <a:pt x="4012175" y="478698"/>
                    <a:pt x="4012175" y="478698"/>
                  </a:cubicBezTo>
                  <a:lnTo>
                    <a:pt x="4010397" y="278165"/>
                  </a:lnTo>
                  <a:cubicBezTo>
                    <a:pt x="3984108" y="172501"/>
                    <a:pt x="3961502" y="102524"/>
                    <a:pt x="3888985" y="54518"/>
                  </a:cubicBezTo>
                  <a:cubicBezTo>
                    <a:pt x="3845424" y="25689"/>
                    <a:pt x="3767954" y="22006"/>
                    <a:pt x="3711820" y="22514"/>
                  </a:cubicBezTo>
                  <a:cubicBezTo>
                    <a:pt x="3711820" y="22514"/>
                    <a:pt x="3626222" y="35849"/>
                    <a:pt x="3550657" y="23911"/>
                  </a:cubicBezTo>
                  <a:cubicBezTo>
                    <a:pt x="3474711" y="11846"/>
                    <a:pt x="3377175" y="25435"/>
                    <a:pt x="3377175" y="25435"/>
                  </a:cubicBezTo>
                  <a:lnTo>
                    <a:pt x="3300467"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280274" y="131226"/>
                  </a:lnTo>
                  <a:lnTo>
                    <a:pt x="3346949" y="141894"/>
                  </a:lnTo>
                  <a:cubicBezTo>
                    <a:pt x="3346949" y="141894"/>
                    <a:pt x="3431658" y="129829"/>
                    <a:pt x="3497571" y="140624"/>
                  </a:cubicBezTo>
                  <a:cubicBezTo>
                    <a:pt x="3563230" y="151292"/>
                    <a:pt x="3637525" y="139481"/>
                    <a:pt x="3637525" y="139481"/>
                  </a:cubicBezTo>
                  <a:cubicBezTo>
                    <a:pt x="3686293" y="139100"/>
                    <a:pt x="3753603" y="142402"/>
                    <a:pt x="3791449" y="168056"/>
                  </a:cubicBezTo>
                  <a:cubicBezTo>
                    <a:pt x="3854441" y="210728"/>
                    <a:pt x="3874126" y="272958"/>
                    <a:pt x="3896986" y="366811"/>
                  </a:cubicBezTo>
                  <a:lnTo>
                    <a:pt x="3898510" y="544992"/>
                  </a:lnTo>
                  <a:cubicBezTo>
                    <a:pt x="3898510" y="544992"/>
                    <a:pt x="3888096" y="620557"/>
                    <a:pt x="3888604" y="672373"/>
                  </a:cubicBezTo>
                  <a:cubicBezTo>
                    <a:pt x="3889112" y="724189"/>
                    <a:pt x="3900796" y="803945"/>
                    <a:pt x="3900796" y="803945"/>
                  </a:cubicBezTo>
                  <a:lnTo>
                    <a:pt x="3904733" y="1832373"/>
                  </a:lnTo>
                  <a:cubicBezTo>
                    <a:pt x="3904733" y="1832373"/>
                    <a:pt x="3893938" y="1864123"/>
                    <a:pt x="3894573" y="1934481"/>
                  </a:cubicBezTo>
                  <a:cubicBezTo>
                    <a:pt x="3895208" y="2004839"/>
                    <a:pt x="3895716" y="2063386"/>
                    <a:pt x="3895716" y="2063386"/>
                  </a:cubicBezTo>
                  <a:cubicBezTo>
                    <a:pt x="3895716" y="2063386"/>
                    <a:pt x="3907400" y="2137808"/>
                    <a:pt x="3896986" y="2212357"/>
                  </a:cubicBezTo>
                  <a:cubicBezTo>
                    <a:pt x="3886572" y="2286906"/>
                    <a:pt x="3888223" y="2317132"/>
                    <a:pt x="3853044" y="2373393"/>
                  </a:cubicBezTo>
                  <a:cubicBezTo>
                    <a:pt x="3833867" y="2404000"/>
                    <a:pt x="3750174" y="2479438"/>
                    <a:pt x="3722996" y="2502679"/>
                  </a:cubicBezTo>
                  <a:cubicBezTo>
                    <a:pt x="3722996" y="2502679"/>
                    <a:pt x="3645653" y="2527063"/>
                    <a:pt x="3562214" y="2537858"/>
                  </a:cubicBezTo>
                  <a:cubicBezTo>
                    <a:pt x="3469631" y="2549923"/>
                    <a:pt x="3492618" y="2549796"/>
                    <a:pt x="3370444" y="2550812"/>
                  </a:cubicBezTo>
                  <a:lnTo>
                    <a:pt x="3271384"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30" id="30"/>
          <p:cNvGrpSpPr/>
          <p:nvPr/>
        </p:nvGrpSpPr>
        <p:grpSpPr>
          <a:xfrm rot="0">
            <a:off x="677543" y="5984942"/>
            <a:ext cx="5450093" cy="3462542"/>
            <a:chOff x="0" y="0"/>
            <a:chExt cx="4203067" cy="2670284"/>
          </a:xfrm>
        </p:grpSpPr>
        <p:sp>
          <p:nvSpPr>
            <p:cNvPr name="Freeform 31" id="31"/>
            <p:cNvSpPr/>
            <p:nvPr/>
          </p:nvSpPr>
          <p:spPr>
            <a:xfrm flipH="false" flipV="false" rot="0">
              <a:off x="85369" y="82372"/>
              <a:ext cx="4038030" cy="2521237"/>
            </a:xfrm>
            <a:custGeom>
              <a:avLst/>
              <a:gdLst/>
              <a:ahLst/>
              <a:cxnLst/>
              <a:rect r="r" b="b" t="t" l="l"/>
              <a:pathLst>
                <a:path h="2521237" w="4038030">
                  <a:moveTo>
                    <a:pt x="3762784" y="2521237"/>
                  </a:moveTo>
                  <a:lnTo>
                    <a:pt x="275260" y="2521237"/>
                  </a:lnTo>
                  <a:cubicBezTo>
                    <a:pt x="123241" y="2521237"/>
                    <a:pt x="0" y="2397997"/>
                    <a:pt x="0" y="2245977"/>
                  </a:cubicBezTo>
                  <a:lnTo>
                    <a:pt x="0" y="275260"/>
                  </a:lnTo>
                  <a:cubicBezTo>
                    <a:pt x="0" y="123241"/>
                    <a:pt x="123241" y="0"/>
                    <a:pt x="275260" y="0"/>
                  </a:cubicBezTo>
                  <a:lnTo>
                    <a:pt x="3762771" y="0"/>
                  </a:lnTo>
                  <a:cubicBezTo>
                    <a:pt x="3914790" y="0"/>
                    <a:pt x="4038031" y="123241"/>
                    <a:pt x="4038031" y="275260"/>
                  </a:cubicBezTo>
                  <a:lnTo>
                    <a:pt x="4038031" y="2245977"/>
                  </a:lnTo>
                  <a:cubicBezTo>
                    <a:pt x="4038031" y="2397997"/>
                    <a:pt x="3914790" y="2521237"/>
                    <a:pt x="3762771" y="2521237"/>
                  </a:cubicBezTo>
                  <a:close/>
                </a:path>
              </a:pathLst>
            </a:custGeom>
            <a:blipFill>
              <a:blip r:embed="rId5"/>
              <a:stretch>
                <a:fillRect l="0" t="-30080" r="0" b="-30080"/>
              </a:stretch>
            </a:blipFill>
          </p:spPr>
        </p:sp>
        <p:sp>
          <p:nvSpPr>
            <p:cNvPr name="Freeform 32" id="32"/>
            <p:cNvSpPr/>
            <p:nvPr/>
          </p:nvSpPr>
          <p:spPr>
            <a:xfrm flipH="false" flipV="false" rot="0">
              <a:off x="-2" y="219"/>
              <a:ext cx="4202942" cy="2670100"/>
            </a:xfrm>
            <a:custGeom>
              <a:avLst/>
              <a:gdLst/>
              <a:ahLst/>
              <a:cxnLst/>
              <a:rect r="r" b="b" t="t" l="l"/>
              <a:pathLst>
                <a:path h="2670100" w="4202942">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473581" y="2665874"/>
                  </a:lnTo>
                  <a:lnTo>
                    <a:pt x="3587627" y="2664858"/>
                  </a:lnTo>
                  <a:cubicBezTo>
                    <a:pt x="3728343" y="2663588"/>
                    <a:pt x="3701927" y="2663842"/>
                    <a:pt x="3808480" y="2650253"/>
                  </a:cubicBezTo>
                  <a:cubicBezTo>
                    <a:pt x="3904619" y="2637935"/>
                    <a:pt x="3993519" y="2610502"/>
                    <a:pt x="3993519" y="2610502"/>
                  </a:cubicBezTo>
                  <a:cubicBezTo>
                    <a:pt x="4024761" y="2584213"/>
                    <a:pt x="4121154" y="2499377"/>
                    <a:pt x="4143252" y="2464960"/>
                  </a:cubicBezTo>
                  <a:cubicBezTo>
                    <a:pt x="4183765" y="2401587"/>
                    <a:pt x="4181987" y="2367678"/>
                    <a:pt x="4193925" y="2283731"/>
                  </a:cubicBezTo>
                  <a:cubicBezTo>
                    <a:pt x="4205863" y="2199784"/>
                    <a:pt x="4192528" y="2116091"/>
                    <a:pt x="4192528" y="2116091"/>
                  </a:cubicBezTo>
                  <a:cubicBezTo>
                    <a:pt x="4192528" y="2116091"/>
                    <a:pt x="4192020" y="2050178"/>
                    <a:pt x="4191258" y="1971057"/>
                  </a:cubicBezTo>
                  <a:cubicBezTo>
                    <a:pt x="4190496" y="1891936"/>
                    <a:pt x="4202942" y="1856249"/>
                    <a:pt x="4202942" y="1856249"/>
                  </a:cubicBezTo>
                  <a:lnTo>
                    <a:pt x="4198497" y="770163"/>
                  </a:lnTo>
                  <a:cubicBezTo>
                    <a:pt x="4198497" y="770163"/>
                    <a:pt x="4185035" y="680374"/>
                    <a:pt x="4184527" y="622081"/>
                  </a:cubicBezTo>
                  <a:cubicBezTo>
                    <a:pt x="4184019" y="563788"/>
                    <a:pt x="4195957" y="478698"/>
                    <a:pt x="4195957" y="478698"/>
                  </a:cubicBezTo>
                  <a:lnTo>
                    <a:pt x="4194179" y="278165"/>
                  </a:lnTo>
                  <a:cubicBezTo>
                    <a:pt x="4167890" y="172501"/>
                    <a:pt x="4145284" y="102524"/>
                    <a:pt x="4072767" y="54518"/>
                  </a:cubicBezTo>
                  <a:cubicBezTo>
                    <a:pt x="4029206" y="25689"/>
                    <a:pt x="3951736" y="22006"/>
                    <a:pt x="3895602" y="22514"/>
                  </a:cubicBezTo>
                  <a:cubicBezTo>
                    <a:pt x="3895602" y="22514"/>
                    <a:pt x="3810004" y="35849"/>
                    <a:pt x="3734439" y="23911"/>
                  </a:cubicBezTo>
                  <a:cubicBezTo>
                    <a:pt x="3658493" y="11846"/>
                    <a:pt x="3560957" y="25435"/>
                    <a:pt x="3560957" y="25435"/>
                  </a:cubicBezTo>
                  <a:lnTo>
                    <a:pt x="3484249"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464056" y="131226"/>
                  </a:lnTo>
                  <a:lnTo>
                    <a:pt x="3530731" y="141894"/>
                  </a:lnTo>
                  <a:cubicBezTo>
                    <a:pt x="3530731" y="141894"/>
                    <a:pt x="3615440" y="129829"/>
                    <a:pt x="3681353" y="140624"/>
                  </a:cubicBezTo>
                  <a:cubicBezTo>
                    <a:pt x="3747012" y="151292"/>
                    <a:pt x="3821307" y="139481"/>
                    <a:pt x="3821307" y="139481"/>
                  </a:cubicBezTo>
                  <a:cubicBezTo>
                    <a:pt x="3870075" y="139100"/>
                    <a:pt x="3937385" y="142402"/>
                    <a:pt x="3975231" y="168056"/>
                  </a:cubicBezTo>
                  <a:cubicBezTo>
                    <a:pt x="4038223" y="210728"/>
                    <a:pt x="4057908" y="272958"/>
                    <a:pt x="4080768" y="366811"/>
                  </a:cubicBezTo>
                  <a:lnTo>
                    <a:pt x="4082292" y="544992"/>
                  </a:lnTo>
                  <a:cubicBezTo>
                    <a:pt x="4082292" y="544992"/>
                    <a:pt x="4071878" y="620557"/>
                    <a:pt x="4072386" y="672373"/>
                  </a:cubicBezTo>
                  <a:cubicBezTo>
                    <a:pt x="4072894" y="724189"/>
                    <a:pt x="4084578" y="803945"/>
                    <a:pt x="4084578" y="803945"/>
                  </a:cubicBezTo>
                  <a:lnTo>
                    <a:pt x="4088515" y="1832373"/>
                  </a:lnTo>
                  <a:cubicBezTo>
                    <a:pt x="4088515" y="1832373"/>
                    <a:pt x="4077720" y="1864123"/>
                    <a:pt x="4078355" y="1934481"/>
                  </a:cubicBezTo>
                  <a:cubicBezTo>
                    <a:pt x="4078990" y="2004839"/>
                    <a:pt x="4079498" y="2063386"/>
                    <a:pt x="4079498" y="2063386"/>
                  </a:cubicBezTo>
                  <a:cubicBezTo>
                    <a:pt x="4079498" y="2063386"/>
                    <a:pt x="4091182" y="2137808"/>
                    <a:pt x="4080768" y="2212357"/>
                  </a:cubicBezTo>
                  <a:cubicBezTo>
                    <a:pt x="4070354" y="2286906"/>
                    <a:pt x="4072005" y="2317132"/>
                    <a:pt x="4036826" y="2373393"/>
                  </a:cubicBezTo>
                  <a:cubicBezTo>
                    <a:pt x="4017649" y="2404000"/>
                    <a:pt x="3933956" y="2479438"/>
                    <a:pt x="3906778" y="2502679"/>
                  </a:cubicBezTo>
                  <a:cubicBezTo>
                    <a:pt x="3906778" y="2502679"/>
                    <a:pt x="3829435" y="2527063"/>
                    <a:pt x="3745996" y="2537858"/>
                  </a:cubicBezTo>
                  <a:cubicBezTo>
                    <a:pt x="3653413" y="2549923"/>
                    <a:pt x="3676400" y="2549796"/>
                    <a:pt x="3554226" y="2550812"/>
                  </a:cubicBezTo>
                  <a:lnTo>
                    <a:pt x="3455166"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33" id="33"/>
          <p:cNvGrpSpPr/>
          <p:nvPr/>
        </p:nvGrpSpPr>
        <p:grpSpPr>
          <a:xfrm rot="0">
            <a:off x="6760533" y="5984942"/>
            <a:ext cx="5616247" cy="3462542"/>
            <a:chOff x="0" y="0"/>
            <a:chExt cx="4331204" cy="2670284"/>
          </a:xfrm>
        </p:grpSpPr>
        <p:sp>
          <p:nvSpPr>
            <p:cNvPr name="Freeform 34" id="34"/>
            <p:cNvSpPr/>
            <p:nvPr/>
          </p:nvSpPr>
          <p:spPr>
            <a:xfrm flipH="false" flipV="false" rot="0">
              <a:off x="85369" y="82372"/>
              <a:ext cx="4166167" cy="2521237"/>
            </a:xfrm>
            <a:custGeom>
              <a:avLst/>
              <a:gdLst/>
              <a:ahLst/>
              <a:cxnLst/>
              <a:rect r="r" b="b" t="t" l="l"/>
              <a:pathLst>
                <a:path h="2521237" w="4166167">
                  <a:moveTo>
                    <a:pt x="3890920" y="2521237"/>
                  </a:moveTo>
                  <a:lnTo>
                    <a:pt x="275260" y="2521237"/>
                  </a:lnTo>
                  <a:cubicBezTo>
                    <a:pt x="123241" y="2521237"/>
                    <a:pt x="0" y="2397997"/>
                    <a:pt x="0" y="2245977"/>
                  </a:cubicBezTo>
                  <a:lnTo>
                    <a:pt x="0" y="275260"/>
                  </a:lnTo>
                  <a:cubicBezTo>
                    <a:pt x="0" y="123241"/>
                    <a:pt x="123241" y="0"/>
                    <a:pt x="275260" y="0"/>
                  </a:cubicBezTo>
                  <a:lnTo>
                    <a:pt x="3890908" y="0"/>
                  </a:lnTo>
                  <a:cubicBezTo>
                    <a:pt x="4042927" y="0"/>
                    <a:pt x="4166168" y="123241"/>
                    <a:pt x="4166168" y="275260"/>
                  </a:cubicBezTo>
                  <a:lnTo>
                    <a:pt x="4166168" y="2245977"/>
                  </a:lnTo>
                  <a:cubicBezTo>
                    <a:pt x="4166168" y="2397997"/>
                    <a:pt x="4042927" y="2521237"/>
                    <a:pt x="3890908" y="2521237"/>
                  </a:cubicBezTo>
                  <a:close/>
                </a:path>
              </a:pathLst>
            </a:custGeom>
            <a:blipFill>
              <a:blip r:embed="rId6"/>
              <a:stretch>
                <a:fillRect l="0" t="-32621" r="0" b="-32621"/>
              </a:stretch>
            </a:blipFill>
          </p:spPr>
        </p:sp>
        <p:sp>
          <p:nvSpPr>
            <p:cNvPr name="Freeform 35" id="35"/>
            <p:cNvSpPr/>
            <p:nvPr/>
          </p:nvSpPr>
          <p:spPr>
            <a:xfrm flipH="false" flipV="false" rot="0">
              <a:off x="-2" y="219"/>
              <a:ext cx="4331079" cy="2670100"/>
            </a:xfrm>
            <a:custGeom>
              <a:avLst/>
              <a:gdLst/>
              <a:ahLst/>
              <a:cxnLst/>
              <a:rect r="r" b="b" t="t" l="l"/>
              <a:pathLst>
                <a:path h="2670100" w="4331079">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601718" y="2665874"/>
                  </a:lnTo>
                  <a:lnTo>
                    <a:pt x="3715764" y="2664858"/>
                  </a:lnTo>
                  <a:cubicBezTo>
                    <a:pt x="3856480" y="2663588"/>
                    <a:pt x="3830064" y="2663842"/>
                    <a:pt x="3936617" y="2650253"/>
                  </a:cubicBezTo>
                  <a:cubicBezTo>
                    <a:pt x="4032756" y="2637935"/>
                    <a:pt x="4121656" y="2610502"/>
                    <a:pt x="4121656" y="2610502"/>
                  </a:cubicBezTo>
                  <a:cubicBezTo>
                    <a:pt x="4152898" y="2584213"/>
                    <a:pt x="4249291" y="2499377"/>
                    <a:pt x="4271389" y="2464960"/>
                  </a:cubicBezTo>
                  <a:cubicBezTo>
                    <a:pt x="4311902" y="2401587"/>
                    <a:pt x="4310124" y="2367678"/>
                    <a:pt x="4322062" y="2283731"/>
                  </a:cubicBezTo>
                  <a:cubicBezTo>
                    <a:pt x="4334000" y="2199784"/>
                    <a:pt x="4320665" y="2116091"/>
                    <a:pt x="4320665" y="2116091"/>
                  </a:cubicBezTo>
                  <a:cubicBezTo>
                    <a:pt x="4320665" y="2116091"/>
                    <a:pt x="4320157" y="2050178"/>
                    <a:pt x="4319395" y="1971057"/>
                  </a:cubicBezTo>
                  <a:cubicBezTo>
                    <a:pt x="4318633" y="1891936"/>
                    <a:pt x="4331079" y="1856249"/>
                    <a:pt x="4331079" y="1856249"/>
                  </a:cubicBezTo>
                  <a:lnTo>
                    <a:pt x="4326634" y="770163"/>
                  </a:lnTo>
                  <a:cubicBezTo>
                    <a:pt x="4326634" y="770163"/>
                    <a:pt x="4313172" y="680374"/>
                    <a:pt x="4312664" y="622081"/>
                  </a:cubicBezTo>
                  <a:cubicBezTo>
                    <a:pt x="4312156" y="563788"/>
                    <a:pt x="4324094" y="478698"/>
                    <a:pt x="4324094" y="478698"/>
                  </a:cubicBezTo>
                  <a:lnTo>
                    <a:pt x="4322316" y="278165"/>
                  </a:lnTo>
                  <a:cubicBezTo>
                    <a:pt x="4296027" y="172501"/>
                    <a:pt x="4273421" y="102524"/>
                    <a:pt x="4200904" y="54518"/>
                  </a:cubicBezTo>
                  <a:cubicBezTo>
                    <a:pt x="4157343" y="25689"/>
                    <a:pt x="4079873" y="22006"/>
                    <a:pt x="4023739" y="22514"/>
                  </a:cubicBezTo>
                  <a:cubicBezTo>
                    <a:pt x="4023739" y="22514"/>
                    <a:pt x="3938141" y="35849"/>
                    <a:pt x="3862576" y="23911"/>
                  </a:cubicBezTo>
                  <a:cubicBezTo>
                    <a:pt x="3786630" y="11846"/>
                    <a:pt x="3689094" y="25435"/>
                    <a:pt x="3689094" y="25435"/>
                  </a:cubicBezTo>
                  <a:lnTo>
                    <a:pt x="3612386"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592193" y="131226"/>
                  </a:lnTo>
                  <a:lnTo>
                    <a:pt x="3658868" y="141894"/>
                  </a:lnTo>
                  <a:cubicBezTo>
                    <a:pt x="3658868" y="141894"/>
                    <a:pt x="3743577" y="129829"/>
                    <a:pt x="3809490" y="140624"/>
                  </a:cubicBezTo>
                  <a:cubicBezTo>
                    <a:pt x="3875149" y="151292"/>
                    <a:pt x="3949444" y="139481"/>
                    <a:pt x="3949444" y="139481"/>
                  </a:cubicBezTo>
                  <a:cubicBezTo>
                    <a:pt x="3998212" y="139100"/>
                    <a:pt x="4065522" y="142402"/>
                    <a:pt x="4103368" y="168056"/>
                  </a:cubicBezTo>
                  <a:cubicBezTo>
                    <a:pt x="4166360" y="210728"/>
                    <a:pt x="4186045" y="272958"/>
                    <a:pt x="4208905" y="366811"/>
                  </a:cubicBezTo>
                  <a:lnTo>
                    <a:pt x="4210429" y="544992"/>
                  </a:lnTo>
                  <a:cubicBezTo>
                    <a:pt x="4210429" y="544992"/>
                    <a:pt x="4200015" y="620557"/>
                    <a:pt x="4200523" y="672373"/>
                  </a:cubicBezTo>
                  <a:cubicBezTo>
                    <a:pt x="4201031" y="724189"/>
                    <a:pt x="4212715" y="803945"/>
                    <a:pt x="4212715" y="803945"/>
                  </a:cubicBezTo>
                  <a:lnTo>
                    <a:pt x="4216652" y="1832373"/>
                  </a:lnTo>
                  <a:cubicBezTo>
                    <a:pt x="4216652" y="1832373"/>
                    <a:pt x="4205857" y="1864123"/>
                    <a:pt x="4206492" y="1934481"/>
                  </a:cubicBezTo>
                  <a:cubicBezTo>
                    <a:pt x="4207127" y="2004839"/>
                    <a:pt x="4207635" y="2063386"/>
                    <a:pt x="4207635" y="2063386"/>
                  </a:cubicBezTo>
                  <a:cubicBezTo>
                    <a:pt x="4207635" y="2063386"/>
                    <a:pt x="4219319" y="2137808"/>
                    <a:pt x="4208905" y="2212357"/>
                  </a:cubicBezTo>
                  <a:cubicBezTo>
                    <a:pt x="4198491" y="2286906"/>
                    <a:pt x="4200142" y="2317132"/>
                    <a:pt x="4164963" y="2373393"/>
                  </a:cubicBezTo>
                  <a:cubicBezTo>
                    <a:pt x="4145786" y="2404000"/>
                    <a:pt x="4062093" y="2479438"/>
                    <a:pt x="4034915" y="2502679"/>
                  </a:cubicBezTo>
                  <a:cubicBezTo>
                    <a:pt x="4034915" y="2502679"/>
                    <a:pt x="3957572" y="2527063"/>
                    <a:pt x="3874133" y="2537858"/>
                  </a:cubicBezTo>
                  <a:cubicBezTo>
                    <a:pt x="3781550" y="2549923"/>
                    <a:pt x="3804537" y="2549796"/>
                    <a:pt x="3682363" y="2550812"/>
                  </a:cubicBezTo>
                  <a:lnTo>
                    <a:pt x="3583303"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grpSp>
        <p:nvGrpSpPr>
          <p:cNvPr name="Group 36" id="36"/>
          <p:cNvGrpSpPr/>
          <p:nvPr/>
        </p:nvGrpSpPr>
        <p:grpSpPr>
          <a:xfrm rot="0">
            <a:off x="12870039" y="5984942"/>
            <a:ext cx="5211784" cy="3462542"/>
            <a:chOff x="0" y="0"/>
            <a:chExt cx="4019285" cy="2670284"/>
          </a:xfrm>
        </p:grpSpPr>
        <p:sp>
          <p:nvSpPr>
            <p:cNvPr name="Freeform 37" id="37"/>
            <p:cNvSpPr/>
            <p:nvPr/>
          </p:nvSpPr>
          <p:spPr>
            <a:xfrm flipH="false" flipV="false" rot="0">
              <a:off x="85369" y="82372"/>
              <a:ext cx="3854248" cy="2521237"/>
            </a:xfrm>
            <a:custGeom>
              <a:avLst/>
              <a:gdLst/>
              <a:ahLst/>
              <a:cxnLst/>
              <a:rect r="r" b="b" t="t" l="l"/>
              <a:pathLst>
                <a:path h="2521237" w="3854248">
                  <a:moveTo>
                    <a:pt x="3579002" y="2521237"/>
                  </a:moveTo>
                  <a:lnTo>
                    <a:pt x="275260" y="2521237"/>
                  </a:lnTo>
                  <a:cubicBezTo>
                    <a:pt x="123241" y="2521237"/>
                    <a:pt x="0" y="2397997"/>
                    <a:pt x="0" y="2245977"/>
                  </a:cubicBezTo>
                  <a:lnTo>
                    <a:pt x="0" y="275260"/>
                  </a:lnTo>
                  <a:cubicBezTo>
                    <a:pt x="0" y="123241"/>
                    <a:pt x="123241" y="0"/>
                    <a:pt x="275260" y="0"/>
                  </a:cubicBezTo>
                  <a:lnTo>
                    <a:pt x="3578989" y="0"/>
                  </a:lnTo>
                  <a:cubicBezTo>
                    <a:pt x="3731008" y="0"/>
                    <a:pt x="3854249" y="123241"/>
                    <a:pt x="3854249" y="275260"/>
                  </a:cubicBezTo>
                  <a:lnTo>
                    <a:pt x="3854249" y="2245977"/>
                  </a:lnTo>
                  <a:cubicBezTo>
                    <a:pt x="3854249" y="2397997"/>
                    <a:pt x="3731008" y="2521237"/>
                    <a:pt x="3578989" y="2521237"/>
                  </a:cubicBezTo>
                  <a:close/>
                </a:path>
              </a:pathLst>
            </a:custGeom>
            <a:blipFill>
              <a:blip r:embed="rId7"/>
              <a:stretch>
                <a:fillRect l="0" t="-26435" r="0" b="-26435"/>
              </a:stretch>
            </a:blipFill>
          </p:spPr>
        </p:sp>
        <p:sp>
          <p:nvSpPr>
            <p:cNvPr name="Freeform 38" id="38"/>
            <p:cNvSpPr/>
            <p:nvPr/>
          </p:nvSpPr>
          <p:spPr>
            <a:xfrm flipH="false" flipV="false" rot="0">
              <a:off x="-2" y="219"/>
              <a:ext cx="4019160" cy="2670100"/>
            </a:xfrm>
            <a:custGeom>
              <a:avLst/>
              <a:gdLst/>
              <a:ahLst/>
              <a:cxnLst/>
              <a:rect r="r" b="b" t="t" l="l"/>
              <a:pathLst>
                <a:path h="2670100" w="4019160">
                  <a:moveTo>
                    <a:pt x="16131" y="875700"/>
                  </a:moveTo>
                  <a:lnTo>
                    <a:pt x="19814" y="1875680"/>
                  </a:lnTo>
                  <a:lnTo>
                    <a:pt x="21592" y="2085992"/>
                  </a:lnTo>
                  <a:lnTo>
                    <a:pt x="22481" y="2186449"/>
                  </a:lnTo>
                  <a:lnTo>
                    <a:pt x="23624" y="2323736"/>
                  </a:lnTo>
                  <a:cubicBezTo>
                    <a:pt x="24513" y="2420256"/>
                    <a:pt x="51437" y="2597929"/>
                    <a:pt x="153164" y="2622440"/>
                  </a:cubicBezTo>
                  <a:cubicBezTo>
                    <a:pt x="211330" y="2636410"/>
                    <a:pt x="300230" y="2659270"/>
                    <a:pt x="364365" y="2658762"/>
                  </a:cubicBezTo>
                  <a:cubicBezTo>
                    <a:pt x="364365" y="2658762"/>
                    <a:pt x="432945" y="2670827"/>
                    <a:pt x="533021" y="2670065"/>
                  </a:cubicBezTo>
                  <a:lnTo>
                    <a:pt x="711456" y="2668541"/>
                  </a:lnTo>
                  <a:lnTo>
                    <a:pt x="3289799" y="2665874"/>
                  </a:lnTo>
                  <a:lnTo>
                    <a:pt x="3403845" y="2664858"/>
                  </a:lnTo>
                  <a:cubicBezTo>
                    <a:pt x="3544561" y="2663588"/>
                    <a:pt x="3518145" y="2663842"/>
                    <a:pt x="3624698" y="2650253"/>
                  </a:cubicBezTo>
                  <a:cubicBezTo>
                    <a:pt x="3720837" y="2637935"/>
                    <a:pt x="3809737" y="2610502"/>
                    <a:pt x="3809737" y="2610502"/>
                  </a:cubicBezTo>
                  <a:cubicBezTo>
                    <a:pt x="3840979" y="2584213"/>
                    <a:pt x="3937372" y="2499377"/>
                    <a:pt x="3959470" y="2464960"/>
                  </a:cubicBezTo>
                  <a:cubicBezTo>
                    <a:pt x="3999983" y="2401587"/>
                    <a:pt x="3998205" y="2367678"/>
                    <a:pt x="4010143" y="2283731"/>
                  </a:cubicBezTo>
                  <a:cubicBezTo>
                    <a:pt x="4022081" y="2199784"/>
                    <a:pt x="4008746" y="2116091"/>
                    <a:pt x="4008746" y="2116091"/>
                  </a:cubicBezTo>
                  <a:cubicBezTo>
                    <a:pt x="4008746" y="2116091"/>
                    <a:pt x="4008238" y="2050178"/>
                    <a:pt x="4007476" y="1971057"/>
                  </a:cubicBezTo>
                  <a:cubicBezTo>
                    <a:pt x="4006714" y="1891936"/>
                    <a:pt x="4019160" y="1856249"/>
                    <a:pt x="4019160" y="1856249"/>
                  </a:cubicBezTo>
                  <a:lnTo>
                    <a:pt x="4014715" y="770163"/>
                  </a:lnTo>
                  <a:cubicBezTo>
                    <a:pt x="4014715" y="770163"/>
                    <a:pt x="4001253" y="680374"/>
                    <a:pt x="4000745" y="622081"/>
                  </a:cubicBezTo>
                  <a:cubicBezTo>
                    <a:pt x="4000237" y="563788"/>
                    <a:pt x="4012175" y="478698"/>
                    <a:pt x="4012175" y="478698"/>
                  </a:cubicBezTo>
                  <a:lnTo>
                    <a:pt x="4010397" y="278165"/>
                  </a:lnTo>
                  <a:cubicBezTo>
                    <a:pt x="3984108" y="172501"/>
                    <a:pt x="3961502" y="102524"/>
                    <a:pt x="3888985" y="54518"/>
                  </a:cubicBezTo>
                  <a:cubicBezTo>
                    <a:pt x="3845424" y="25689"/>
                    <a:pt x="3767954" y="22006"/>
                    <a:pt x="3711820" y="22514"/>
                  </a:cubicBezTo>
                  <a:cubicBezTo>
                    <a:pt x="3711820" y="22514"/>
                    <a:pt x="3626222" y="35849"/>
                    <a:pt x="3550657" y="23911"/>
                  </a:cubicBezTo>
                  <a:cubicBezTo>
                    <a:pt x="3474711" y="11846"/>
                    <a:pt x="3377175" y="25435"/>
                    <a:pt x="3377175" y="25435"/>
                  </a:cubicBezTo>
                  <a:lnTo>
                    <a:pt x="3300467"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3280274" y="131226"/>
                  </a:lnTo>
                  <a:lnTo>
                    <a:pt x="3346949" y="141894"/>
                  </a:lnTo>
                  <a:cubicBezTo>
                    <a:pt x="3346949" y="141894"/>
                    <a:pt x="3431658" y="129829"/>
                    <a:pt x="3497571" y="140624"/>
                  </a:cubicBezTo>
                  <a:cubicBezTo>
                    <a:pt x="3563230" y="151292"/>
                    <a:pt x="3637525" y="139481"/>
                    <a:pt x="3637525" y="139481"/>
                  </a:cubicBezTo>
                  <a:cubicBezTo>
                    <a:pt x="3686293" y="139100"/>
                    <a:pt x="3753603" y="142402"/>
                    <a:pt x="3791449" y="168056"/>
                  </a:cubicBezTo>
                  <a:cubicBezTo>
                    <a:pt x="3854441" y="210728"/>
                    <a:pt x="3874126" y="272958"/>
                    <a:pt x="3896986" y="366811"/>
                  </a:cubicBezTo>
                  <a:lnTo>
                    <a:pt x="3898510" y="544992"/>
                  </a:lnTo>
                  <a:cubicBezTo>
                    <a:pt x="3898510" y="544992"/>
                    <a:pt x="3888096" y="620557"/>
                    <a:pt x="3888604" y="672373"/>
                  </a:cubicBezTo>
                  <a:cubicBezTo>
                    <a:pt x="3889112" y="724189"/>
                    <a:pt x="3900796" y="803945"/>
                    <a:pt x="3900796" y="803945"/>
                  </a:cubicBezTo>
                  <a:lnTo>
                    <a:pt x="3904733" y="1832373"/>
                  </a:lnTo>
                  <a:cubicBezTo>
                    <a:pt x="3904733" y="1832373"/>
                    <a:pt x="3893938" y="1864123"/>
                    <a:pt x="3894573" y="1934481"/>
                  </a:cubicBezTo>
                  <a:cubicBezTo>
                    <a:pt x="3895208" y="2004839"/>
                    <a:pt x="3895716" y="2063386"/>
                    <a:pt x="3895716" y="2063386"/>
                  </a:cubicBezTo>
                  <a:cubicBezTo>
                    <a:pt x="3895716" y="2063386"/>
                    <a:pt x="3907400" y="2137808"/>
                    <a:pt x="3896986" y="2212357"/>
                  </a:cubicBezTo>
                  <a:cubicBezTo>
                    <a:pt x="3886572" y="2286906"/>
                    <a:pt x="3888223" y="2317132"/>
                    <a:pt x="3853044" y="2373393"/>
                  </a:cubicBezTo>
                  <a:cubicBezTo>
                    <a:pt x="3833867" y="2404000"/>
                    <a:pt x="3750174" y="2479438"/>
                    <a:pt x="3722996" y="2502679"/>
                  </a:cubicBezTo>
                  <a:cubicBezTo>
                    <a:pt x="3722996" y="2502679"/>
                    <a:pt x="3645653" y="2527063"/>
                    <a:pt x="3562214" y="2537858"/>
                  </a:cubicBezTo>
                  <a:cubicBezTo>
                    <a:pt x="3469631" y="2549923"/>
                    <a:pt x="3492618" y="2549796"/>
                    <a:pt x="3370444" y="2550812"/>
                  </a:cubicBezTo>
                  <a:lnTo>
                    <a:pt x="3271384" y="2551701"/>
                  </a:lnTo>
                  <a:lnTo>
                    <a:pt x="733173" y="2553987"/>
                  </a:lnTo>
                  <a:cubicBezTo>
                    <a:pt x="733173" y="2553987"/>
                    <a:pt x="665101" y="2554622"/>
                    <a:pt x="578233" y="2555257"/>
                  </a:cubicBezTo>
                  <a:cubicBezTo>
                    <a:pt x="491365" y="2556019"/>
                    <a:pt x="431675" y="2545224"/>
                    <a:pt x="431675" y="2545224"/>
                  </a:cubicBezTo>
                  <a:cubicBezTo>
                    <a:pt x="375922" y="2545732"/>
                    <a:pt x="298706" y="2525412"/>
                    <a:pt x="248160" y="2512966"/>
                  </a:cubicBezTo>
                  <a:cubicBezTo>
                    <a:pt x="159768" y="2491122"/>
                    <a:pt x="136273" y="2333388"/>
                    <a:pt x="135511" y="2247536"/>
                  </a:cubicBezTo>
                  <a:lnTo>
                    <a:pt x="134495" y="2125489"/>
                  </a:lnTo>
                  <a:lnTo>
                    <a:pt x="133733" y="2036335"/>
                  </a:lnTo>
                  <a:lnTo>
                    <a:pt x="132082" y="1849391"/>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sp>
        <p:nvSpPr>
          <p:cNvPr name="Freeform 39" id="39"/>
          <p:cNvSpPr/>
          <p:nvPr/>
        </p:nvSpPr>
        <p:spPr>
          <a:xfrm flipH="false" flipV="false" rot="0">
            <a:off x="479660" y="-1502682"/>
            <a:ext cx="5429076" cy="5429076"/>
          </a:xfrm>
          <a:custGeom>
            <a:avLst/>
            <a:gdLst/>
            <a:ahLst/>
            <a:cxnLst/>
            <a:rect r="r" b="b" t="t" l="l"/>
            <a:pathLst>
              <a:path h="5429076" w="5429076">
                <a:moveTo>
                  <a:pt x="0" y="0"/>
                </a:moveTo>
                <a:lnTo>
                  <a:pt x="5429076" y="0"/>
                </a:lnTo>
                <a:lnTo>
                  <a:pt x="5429076" y="5429076"/>
                </a:lnTo>
                <a:lnTo>
                  <a:pt x="0" y="5429076"/>
                </a:lnTo>
                <a:lnTo>
                  <a:pt x="0" y="0"/>
                </a:lnTo>
                <a:close/>
              </a:path>
            </a:pathLst>
          </a:custGeom>
          <a:blipFill>
            <a:blip r:embed="rId8"/>
            <a:stretch>
              <a:fillRect l="0" t="0" r="0" b="0"/>
            </a:stretch>
          </a:blipFill>
        </p:spPr>
      </p:sp>
      <p:sp>
        <p:nvSpPr>
          <p:cNvPr name="TextBox 40" id="40"/>
          <p:cNvSpPr txBox="true"/>
          <p:nvPr/>
        </p:nvSpPr>
        <p:spPr>
          <a:xfrm rot="0">
            <a:off x="896442" y="5297761"/>
            <a:ext cx="5012295"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Information Technology (IT) &amp; SaaS</a:t>
            </a:r>
          </a:p>
        </p:txBody>
      </p:sp>
      <p:sp>
        <p:nvSpPr>
          <p:cNvPr name="TextBox 41" id="41"/>
          <p:cNvSpPr txBox="true"/>
          <p:nvPr/>
        </p:nvSpPr>
        <p:spPr>
          <a:xfrm rot="0">
            <a:off x="7329849" y="5284045"/>
            <a:ext cx="4649066"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Retail, Wholesale &amp; E-commerce</a:t>
            </a:r>
          </a:p>
        </p:txBody>
      </p:sp>
      <p:sp>
        <p:nvSpPr>
          <p:cNvPr name="TextBox 42" id="42"/>
          <p:cNvSpPr txBox="true"/>
          <p:nvPr/>
        </p:nvSpPr>
        <p:spPr>
          <a:xfrm rot="0">
            <a:off x="13546670" y="5284045"/>
            <a:ext cx="4077060"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Real Estate &amp; Infrastructure</a:t>
            </a:r>
          </a:p>
        </p:txBody>
      </p:sp>
      <p:sp>
        <p:nvSpPr>
          <p:cNvPr name="TextBox 43" id="43"/>
          <p:cNvSpPr txBox="true"/>
          <p:nvPr/>
        </p:nvSpPr>
        <p:spPr>
          <a:xfrm rot="0">
            <a:off x="1474379" y="9623126"/>
            <a:ext cx="3761171"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Manufacturing &amp; Textiles</a:t>
            </a:r>
          </a:p>
        </p:txBody>
      </p:sp>
      <p:sp>
        <p:nvSpPr>
          <p:cNvPr name="TextBox 44" id="44"/>
          <p:cNvSpPr txBox="true"/>
          <p:nvPr/>
        </p:nvSpPr>
        <p:spPr>
          <a:xfrm rot="0">
            <a:off x="8191266" y="9609409"/>
            <a:ext cx="3066102"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Logistics &amp; Shipping</a:t>
            </a:r>
          </a:p>
        </p:txBody>
      </p:sp>
      <p:sp>
        <p:nvSpPr>
          <p:cNvPr name="TextBox 45" id="45"/>
          <p:cNvSpPr txBox="true"/>
          <p:nvPr/>
        </p:nvSpPr>
        <p:spPr>
          <a:xfrm rot="0">
            <a:off x="14450175" y="9609409"/>
            <a:ext cx="2942475" cy="436528"/>
          </a:xfrm>
          <a:prstGeom prst="rect">
            <a:avLst/>
          </a:prstGeom>
        </p:spPr>
        <p:txBody>
          <a:bodyPr anchor="t" rtlCol="false" tIns="0" lIns="0" bIns="0" rIns="0">
            <a:spAutoFit/>
          </a:bodyPr>
          <a:lstStyle/>
          <a:p>
            <a:pPr algn="l">
              <a:lnSpc>
                <a:spcPts val="3239"/>
              </a:lnSpc>
              <a:spcBef>
                <a:spcPct val="0"/>
              </a:spcBef>
            </a:pPr>
            <a:r>
              <a:rPr lang="en-US" b="true" sz="2313" spc="-46">
                <a:gradFill>
                  <a:gsLst>
                    <a:gs pos="0">
                      <a:srgbClr val="002960">
                        <a:alpha val="100000"/>
                      </a:srgbClr>
                    </a:gs>
                    <a:gs pos="100000">
                      <a:srgbClr val="0D3872">
                        <a:alpha val="100000"/>
                      </a:srgbClr>
                    </a:gs>
                  </a:gsLst>
                  <a:lin ang="0"/>
                </a:gradFill>
                <a:latin typeface="Helvetica World Bold"/>
                <a:ea typeface="Helvetica World Bold"/>
                <a:cs typeface="Helvetica World Bold"/>
                <a:sym typeface="Helvetica World Bold"/>
              </a:rPr>
              <a:t>Financial Services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sp>
        <p:nvSpPr>
          <p:cNvPr name="TextBox 2" id="2"/>
          <p:cNvSpPr txBox="true"/>
          <p:nvPr/>
        </p:nvSpPr>
        <p:spPr>
          <a:xfrm rot="0">
            <a:off x="3329991" y="-28493"/>
            <a:ext cx="11628018" cy="1608504"/>
          </a:xfrm>
          <a:prstGeom prst="rect">
            <a:avLst/>
          </a:prstGeom>
        </p:spPr>
        <p:txBody>
          <a:bodyPr anchor="t" rtlCol="false" tIns="0" lIns="0" bIns="0" rIns="0">
            <a:spAutoFit/>
          </a:bodyPr>
          <a:lstStyle/>
          <a:p>
            <a:pPr algn="ctr">
              <a:lnSpc>
                <a:spcPts val="13192"/>
              </a:lnSpc>
            </a:pPr>
            <a:r>
              <a:rPr lang="en-US" sz="9423">
                <a:solidFill>
                  <a:srgbClr val="010101"/>
                </a:solidFill>
                <a:latin typeface="League Gothic"/>
                <a:ea typeface="League Gothic"/>
                <a:cs typeface="League Gothic"/>
                <a:sym typeface="League Gothic"/>
              </a:rPr>
              <a:t>OUR KEY CLIENTELE</a:t>
            </a:r>
          </a:p>
        </p:txBody>
      </p:sp>
      <p:grpSp>
        <p:nvGrpSpPr>
          <p:cNvPr name="Group 3" id="3"/>
          <p:cNvGrpSpPr/>
          <p:nvPr/>
        </p:nvGrpSpPr>
        <p:grpSpPr>
          <a:xfrm rot="0">
            <a:off x="16455470" y="9022890"/>
            <a:ext cx="2492729" cy="1264110"/>
            <a:chOff x="0" y="0"/>
            <a:chExt cx="694558" cy="352223"/>
          </a:xfrm>
        </p:grpSpPr>
        <p:sp>
          <p:nvSpPr>
            <p:cNvPr name="Freeform 4" id="4"/>
            <p:cNvSpPr/>
            <p:nvPr/>
          </p:nvSpPr>
          <p:spPr>
            <a:xfrm flipH="false" flipV="false" rot="0">
              <a:off x="0" y="0"/>
              <a:ext cx="694558" cy="352223"/>
            </a:xfrm>
            <a:custGeom>
              <a:avLst/>
              <a:gdLst/>
              <a:ahLst/>
              <a:cxnLst/>
              <a:rect r="r" b="b" t="t" l="l"/>
              <a:pathLst>
                <a:path h="352223" w="694558">
                  <a:moveTo>
                    <a:pt x="93174" y="0"/>
                  </a:moveTo>
                  <a:lnTo>
                    <a:pt x="601384" y="0"/>
                  </a:lnTo>
                  <a:cubicBezTo>
                    <a:pt x="652843" y="0"/>
                    <a:pt x="694558" y="41715"/>
                    <a:pt x="694558" y="93174"/>
                  </a:cubicBezTo>
                  <a:lnTo>
                    <a:pt x="694558" y="259049"/>
                  </a:lnTo>
                  <a:cubicBezTo>
                    <a:pt x="694558" y="283761"/>
                    <a:pt x="684742" y="307460"/>
                    <a:pt x="667268" y="324933"/>
                  </a:cubicBezTo>
                  <a:cubicBezTo>
                    <a:pt x="649795" y="342407"/>
                    <a:pt x="626095" y="352223"/>
                    <a:pt x="601384" y="352223"/>
                  </a:cubicBezTo>
                  <a:lnTo>
                    <a:pt x="93174" y="352223"/>
                  </a:lnTo>
                  <a:cubicBezTo>
                    <a:pt x="41715" y="352223"/>
                    <a:pt x="0" y="310508"/>
                    <a:pt x="0" y="259049"/>
                  </a:cubicBezTo>
                  <a:lnTo>
                    <a:pt x="0" y="93174"/>
                  </a:lnTo>
                  <a:cubicBezTo>
                    <a:pt x="0" y="41715"/>
                    <a:pt x="41715" y="0"/>
                    <a:pt x="93174" y="0"/>
                  </a:cubicBezTo>
                  <a:close/>
                </a:path>
              </a:pathLst>
            </a:custGeom>
            <a:solidFill>
              <a:srgbClr val="FFD118"/>
            </a:solidFill>
          </p:spPr>
        </p:sp>
        <p:sp>
          <p:nvSpPr>
            <p:cNvPr name="TextBox 5" id="5"/>
            <p:cNvSpPr txBox="true"/>
            <p:nvPr/>
          </p:nvSpPr>
          <p:spPr>
            <a:xfrm>
              <a:off x="0" y="-47625"/>
              <a:ext cx="694558" cy="399848"/>
            </a:xfrm>
            <a:prstGeom prst="rect">
              <a:avLst/>
            </a:prstGeom>
          </p:spPr>
          <p:txBody>
            <a:bodyPr anchor="ctr" rtlCol="false" tIns="50800" lIns="50800" bIns="50800" rIns="50800"/>
            <a:lstStyle/>
            <a:p>
              <a:pPr algn="ctr">
                <a:lnSpc>
                  <a:spcPts val="3504"/>
                </a:lnSpc>
              </a:pPr>
            </a:p>
          </p:txBody>
        </p:sp>
      </p:grpSp>
      <p:grpSp>
        <p:nvGrpSpPr>
          <p:cNvPr name="Group 6" id="6"/>
          <p:cNvGrpSpPr/>
          <p:nvPr/>
        </p:nvGrpSpPr>
        <p:grpSpPr>
          <a:xfrm rot="0">
            <a:off x="-1936413" y="9783400"/>
            <a:ext cx="9648791" cy="1007200"/>
            <a:chOff x="0" y="0"/>
            <a:chExt cx="3893239" cy="406400"/>
          </a:xfrm>
        </p:grpSpPr>
        <p:sp>
          <p:nvSpPr>
            <p:cNvPr name="Freeform 7" id="7"/>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8" id="8"/>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10800000">
            <a:off x="10723212" y="9783400"/>
            <a:ext cx="7747647" cy="1007200"/>
            <a:chOff x="0" y="0"/>
            <a:chExt cx="3126137" cy="406400"/>
          </a:xfrm>
        </p:grpSpPr>
        <p:sp>
          <p:nvSpPr>
            <p:cNvPr name="Freeform 10" id="10"/>
            <p:cNvSpPr/>
            <p:nvPr/>
          </p:nvSpPr>
          <p:spPr>
            <a:xfrm flipH="false" flipV="false" rot="0">
              <a:off x="0" y="0"/>
              <a:ext cx="3126137" cy="406400"/>
            </a:xfrm>
            <a:custGeom>
              <a:avLst/>
              <a:gdLst/>
              <a:ahLst/>
              <a:cxnLst/>
              <a:rect r="r" b="b" t="t" l="l"/>
              <a:pathLst>
                <a:path h="406400" w="3126137">
                  <a:moveTo>
                    <a:pt x="2922937" y="0"/>
                  </a:moveTo>
                  <a:cubicBezTo>
                    <a:pt x="3035161" y="0"/>
                    <a:pt x="3126137" y="90976"/>
                    <a:pt x="3126137" y="203200"/>
                  </a:cubicBezTo>
                  <a:cubicBezTo>
                    <a:pt x="3126137" y="315424"/>
                    <a:pt x="3035161" y="406400"/>
                    <a:pt x="29229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1" id="11"/>
            <p:cNvSpPr txBox="true"/>
            <p:nvPr/>
          </p:nvSpPr>
          <p:spPr>
            <a:xfrm>
              <a:off x="0" y="-38100"/>
              <a:ext cx="31261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629094" y="9425909"/>
            <a:ext cx="5803847" cy="1007200"/>
            <a:chOff x="0" y="0"/>
            <a:chExt cx="2341823" cy="406400"/>
          </a:xfrm>
        </p:grpSpPr>
        <p:sp>
          <p:nvSpPr>
            <p:cNvPr name="Freeform 13" id="13"/>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4" id="14"/>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10800000">
            <a:off x="13727103" y="9425909"/>
            <a:ext cx="6576134" cy="1007200"/>
            <a:chOff x="0" y="0"/>
            <a:chExt cx="2653437" cy="406400"/>
          </a:xfrm>
        </p:grpSpPr>
        <p:sp>
          <p:nvSpPr>
            <p:cNvPr name="Freeform 16" id="16"/>
            <p:cNvSpPr/>
            <p:nvPr/>
          </p:nvSpPr>
          <p:spPr>
            <a:xfrm flipH="false" flipV="false" rot="0">
              <a:off x="0" y="0"/>
              <a:ext cx="2653437" cy="406400"/>
            </a:xfrm>
            <a:custGeom>
              <a:avLst/>
              <a:gdLst/>
              <a:ahLst/>
              <a:cxnLst/>
              <a:rect r="r" b="b" t="t" l="l"/>
              <a:pathLst>
                <a:path h="406400" w="2653437">
                  <a:moveTo>
                    <a:pt x="2450237" y="0"/>
                  </a:moveTo>
                  <a:cubicBezTo>
                    <a:pt x="2562461" y="0"/>
                    <a:pt x="2653437" y="90976"/>
                    <a:pt x="2653437" y="203200"/>
                  </a:cubicBezTo>
                  <a:cubicBezTo>
                    <a:pt x="2653437" y="315424"/>
                    <a:pt x="2562461" y="406400"/>
                    <a:pt x="24502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7" id="17"/>
            <p:cNvSpPr txBox="true"/>
            <p:nvPr/>
          </p:nvSpPr>
          <p:spPr>
            <a:xfrm>
              <a:off x="0" y="-38100"/>
              <a:ext cx="26534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481346" y="1762817"/>
            <a:ext cx="1373330" cy="137333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0" id="2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1" id="21"/>
          <p:cNvGrpSpPr/>
          <p:nvPr/>
        </p:nvGrpSpPr>
        <p:grpSpPr>
          <a:xfrm rot="0">
            <a:off x="16328505" y="1764865"/>
            <a:ext cx="1373330" cy="1373330"/>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3" id="2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4" id="24"/>
          <p:cNvGrpSpPr/>
          <p:nvPr/>
        </p:nvGrpSpPr>
        <p:grpSpPr>
          <a:xfrm rot="0">
            <a:off x="1898934" y="812164"/>
            <a:ext cx="678354" cy="678354"/>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6" id="2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7" id="27"/>
          <p:cNvGrpSpPr/>
          <p:nvPr/>
        </p:nvGrpSpPr>
        <p:grpSpPr>
          <a:xfrm rot="0">
            <a:off x="15713433" y="812164"/>
            <a:ext cx="678354" cy="678354"/>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9" id="2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30" id="30"/>
          <p:cNvSpPr txBox="true"/>
          <p:nvPr/>
        </p:nvSpPr>
        <p:spPr>
          <a:xfrm rot="0">
            <a:off x="2238111" y="2139110"/>
            <a:ext cx="13814499" cy="824863"/>
          </a:xfrm>
          <a:prstGeom prst="rect">
            <a:avLst/>
          </a:prstGeom>
        </p:spPr>
        <p:txBody>
          <a:bodyPr anchor="t" rtlCol="false" tIns="0" lIns="0" bIns="0" rIns="0">
            <a:spAutoFit/>
          </a:bodyPr>
          <a:lstStyle/>
          <a:p>
            <a:pPr algn="just">
              <a:lnSpc>
                <a:spcPts val="3360"/>
              </a:lnSpc>
            </a:pPr>
            <a:r>
              <a:rPr lang="en-US" sz="2400">
                <a:solidFill>
                  <a:srgbClr val="000000"/>
                </a:solidFill>
                <a:latin typeface="DM Sans"/>
                <a:ea typeface="DM Sans"/>
                <a:cs typeface="DM Sans"/>
                <a:sym typeface="DM Sans"/>
              </a:rPr>
              <a:t>We manage accounting, taxation, and compliance for leading national and international franchise brands, ensuring smooth financial operations across multiple locations</a:t>
            </a:r>
          </a:p>
        </p:txBody>
      </p:sp>
      <p:grpSp>
        <p:nvGrpSpPr>
          <p:cNvPr name="Group 31" id="31"/>
          <p:cNvGrpSpPr/>
          <p:nvPr/>
        </p:nvGrpSpPr>
        <p:grpSpPr>
          <a:xfrm rot="0">
            <a:off x="7915949" y="3135424"/>
            <a:ext cx="9785886" cy="6290485"/>
            <a:chOff x="0" y="0"/>
            <a:chExt cx="9646327" cy="6200775"/>
          </a:xfrm>
        </p:grpSpPr>
        <p:sp>
          <p:nvSpPr>
            <p:cNvPr name="Freeform 32" id="32"/>
            <p:cNvSpPr/>
            <p:nvPr/>
          </p:nvSpPr>
          <p:spPr>
            <a:xfrm flipH="false" flipV="false" rot="0">
              <a:off x="85369" y="82372"/>
              <a:ext cx="9481291" cy="6051728"/>
            </a:xfrm>
            <a:custGeom>
              <a:avLst/>
              <a:gdLst/>
              <a:ahLst/>
              <a:cxnLst/>
              <a:rect r="r" b="b" t="t" l="l"/>
              <a:pathLst>
                <a:path h="6051728" w="9481291">
                  <a:moveTo>
                    <a:pt x="9206044" y="6051728"/>
                  </a:moveTo>
                  <a:lnTo>
                    <a:pt x="275260" y="6051728"/>
                  </a:lnTo>
                  <a:cubicBezTo>
                    <a:pt x="123241" y="6051728"/>
                    <a:pt x="0" y="5928487"/>
                    <a:pt x="0" y="5776468"/>
                  </a:cubicBezTo>
                  <a:lnTo>
                    <a:pt x="0" y="275260"/>
                  </a:lnTo>
                  <a:cubicBezTo>
                    <a:pt x="0" y="123241"/>
                    <a:pt x="123241" y="0"/>
                    <a:pt x="275260" y="0"/>
                  </a:cubicBezTo>
                  <a:lnTo>
                    <a:pt x="9206031" y="0"/>
                  </a:lnTo>
                  <a:cubicBezTo>
                    <a:pt x="9358051" y="0"/>
                    <a:pt x="9481291" y="123241"/>
                    <a:pt x="9481291" y="275260"/>
                  </a:cubicBezTo>
                  <a:lnTo>
                    <a:pt x="9481291" y="5776468"/>
                  </a:lnTo>
                  <a:cubicBezTo>
                    <a:pt x="9481291" y="5928487"/>
                    <a:pt x="9358051" y="6051728"/>
                    <a:pt x="9206031" y="6051728"/>
                  </a:cubicBezTo>
                  <a:close/>
                </a:path>
              </a:pathLst>
            </a:custGeom>
            <a:blipFill>
              <a:blip r:embed="rId2"/>
              <a:stretch>
                <a:fillRect l="-900" t="-8170" r="-748" b="-7941"/>
              </a:stretch>
            </a:blipFill>
          </p:spPr>
        </p:sp>
        <p:sp>
          <p:nvSpPr>
            <p:cNvPr name="Freeform 33" id="33"/>
            <p:cNvSpPr/>
            <p:nvPr/>
          </p:nvSpPr>
          <p:spPr>
            <a:xfrm flipH="false" flipV="false" rot="0">
              <a:off x="-2" y="219"/>
              <a:ext cx="9646203" cy="6200591"/>
            </a:xfrm>
            <a:custGeom>
              <a:avLst/>
              <a:gdLst/>
              <a:ahLst/>
              <a:cxnLst/>
              <a:rect r="r" b="b" t="t" l="l"/>
              <a:pathLst>
                <a:path h="6200591" w="9646203">
                  <a:moveTo>
                    <a:pt x="16131" y="875700"/>
                  </a:moveTo>
                  <a:lnTo>
                    <a:pt x="19814" y="5406171"/>
                  </a:lnTo>
                  <a:lnTo>
                    <a:pt x="21592" y="5616483"/>
                  </a:lnTo>
                  <a:lnTo>
                    <a:pt x="22481" y="5716940"/>
                  </a:lnTo>
                  <a:lnTo>
                    <a:pt x="23624" y="5854227"/>
                  </a:lnTo>
                  <a:cubicBezTo>
                    <a:pt x="24513" y="5950747"/>
                    <a:pt x="51437" y="6128420"/>
                    <a:pt x="153164" y="6152931"/>
                  </a:cubicBezTo>
                  <a:cubicBezTo>
                    <a:pt x="211330" y="6166901"/>
                    <a:pt x="300230" y="6189761"/>
                    <a:pt x="364365" y="6189253"/>
                  </a:cubicBezTo>
                  <a:cubicBezTo>
                    <a:pt x="364365" y="6189253"/>
                    <a:pt x="432945" y="6201318"/>
                    <a:pt x="533021" y="6200556"/>
                  </a:cubicBezTo>
                  <a:lnTo>
                    <a:pt x="711456" y="6199032"/>
                  </a:lnTo>
                  <a:lnTo>
                    <a:pt x="8916841" y="6196365"/>
                  </a:lnTo>
                  <a:lnTo>
                    <a:pt x="9030887" y="6195349"/>
                  </a:lnTo>
                  <a:cubicBezTo>
                    <a:pt x="9171603" y="6194079"/>
                    <a:pt x="9145187" y="6194333"/>
                    <a:pt x="9251740" y="6180744"/>
                  </a:cubicBezTo>
                  <a:cubicBezTo>
                    <a:pt x="9347879" y="6168425"/>
                    <a:pt x="9436779" y="6140993"/>
                    <a:pt x="9436779" y="6140993"/>
                  </a:cubicBezTo>
                  <a:cubicBezTo>
                    <a:pt x="9468021" y="6114704"/>
                    <a:pt x="9564414" y="6029868"/>
                    <a:pt x="9586512" y="5995451"/>
                  </a:cubicBezTo>
                  <a:cubicBezTo>
                    <a:pt x="9627025" y="5932078"/>
                    <a:pt x="9625247" y="5898169"/>
                    <a:pt x="9637185" y="5814222"/>
                  </a:cubicBezTo>
                  <a:cubicBezTo>
                    <a:pt x="9649123" y="5730275"/>
                    <a:pt x="9635788" y="5646582"/>
                    <a:pt x="9635788" y="5646582"/>
                  </a:cubicBezTo>
                  <a:cubicBezTo>
                    <a:pt x="9635788" y="5646582"/>
                    <a:pt x="9635281" y="5580669"/>
                    <a:pt x="9634519" y="5501548"/>
                  </a:cubicBezTo>
                  <a:cubicBezTo>
                    <a:pt x="9633757" y="5422427"/>
                    <a:pt x="9646202" y="5386740"/>
                    <a:pt x="9646202" y="5386740"/>
                  </a:cubicBezTo>
                  <a:lnTo>
                    <a:pt x="9641758" y="770163"/>
                  </a:lnTo>
                  <a:cubicBezTo>
                    <a:pt x="9641758" y="770163"/>
                    <a:pt x="9628296" y="680374"/>
                    <a:pt x="9627787" y="622081"/>
                  </a:cubicBezTo>
                  <a:cubicBezTo>
                    <a:pt x="9627279" y="563788"/>
                    <a:pt x="9639218" y="478698"/>
                    <a:pt x="9639218" y="478698"/>
                  </a:cubicBezTo>
                  <a:lnTo>
                    <a:pt x="9637439" y="278165"/>
                  </a:lnTo>
                  <a:cubicBezTo>
                    <a:pt x="9611150" y="172501"/>
                    <a:pt x="9588545" y="102524"/>
                    <a:pt x="9516027" y="54518"/>
                  </a:cubicBezTo>
                  <a:cubicBezTo>
                    <a:pt x="9472466" y="25689"/>
                    <a:pt x="9394996" y="22006"/>
                    <a:pt x="9338862" y="22514"/>
                  </a:cubicBezTo>
                  <a:cubicBezTo>
                    <a:pt x="9338862" y="22514"/>
                    <a:pt x="9253264" y="35849"/>
                    <a:pt x="9177699" y="23911"/>
                  </a:cubicBezTo>
                  <a:cubicBezTo>
                    <a:pt x="9101753" y="11846"/>
                    <a:pt x="9004218" y="25435"/>
                    <a:pt x="9004218" y="25435"/>
                  </a:cubicBezTo>
                  <a:lnTo>
                    <a:pt x="8927509"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8907316" y="131226"/>
                  </a:lnTo>
                  <a:lnTo>
                    <a:pt x="8973991" y="141894"/>
                  </a:lnTo>
                  <a:cubicBezTo>
                    <a:pt x="8973991" y="141894"/>
                    <a:pt x="9058700" y="129829"/>
                    <a:pt x="9124613" y="140624"/>
                  </a:cubicBezTo>
                  <a:cubicBezTo>
                    <a:pt x="9190272" y="151292"/>
                    <a:pt x="9264568" y="139481"/>
                    <a:pt x="9264568" y="139481"/>
                  </a:cubicBezTo>
                  <a:cubicBezTo>
                    <a:pt x="9313335" y="139100"/>
                    <a:pt x="9380646" y="142402"/>
                    <a:pt x="9418491" y="168056"/>
                  </a:cubicBezTo>
                  <a:cubicBezTo>
                    <a:pt x="9481484" y="210728"/>
                    <a:pt x="9501169" y="272958"/>
                    <a:pt x="9524028" y="366811"/>
                  </a:cubicBezTo>
                  <a:lnTo>
                    <a:pt x="9525552" y="544992"/>
                  </a:lnTo>
                  <a:cubicBezTo>
                    <a:pt x="9525552" y="544992"/>
                    <a:pt x="9515138" y="620557"/>
                    <a:pt x="9515647" y="672373"/>
                  </a:cubicBezTo>
                  <a:cubicBezTo>
                    <a:pt x="9516154" y="724189"/>
                    <a:pt x="9527838" y="803945"/>
                    <a:pt x="9527838" y="803945"/>
                  </a:cubicBezTo>
                  <a:lnTo>
                    <a:pt x="9531775" y="5362864"/>
                  </a:lnTo>
                  <a:cubicBezTo>
                    <a:pt x="9531775" y="5362864"/>
                    <a:pt x="9520981" y="5394614"/>
                    <a:pt x="9521615" y="5464972"/>
                  </a:cubicBezTo>
                  <a:cubicBezTo>
                    <a:pt x="9522250" y="5535330"/>
                    <a:pt x="9522759" y="5593877"/>
                    <a:pt x="9522759" y="5593877"/>
                  </a:cubicBezTo>
                  <a:cubicBezTo>
                    <a:pt x="9522759" y="5593877"/>
                    <a:pt x="9534443" y="5668299"/>
                    <a:pt x="9524028" y="5742848"/>
                  </a:cubicBezTo>
                  <a:cubicBezTo>
                    <a:pt x="9513614" y="5817397"/>
                    <a:pt x="9515265" y="5847623"/>
                    <a:pt x="9480086" y="5903884"/>
                  </a:cubicBezTo>
                  <a:cubicBezTo>
                    <a:pt x="9460910" y="5934491"/>
                    <a:pt x="9377216" y="6009929"/>
                    <a:pt x="9350038" y="6033170"/>
                  </a:cubicBezTo>
                  <a:cubicBezTo>
                    <a:pt x="9350038" y="6033170"/>
                    <a:pt x="9272696" y="6057554"/>
                    <a:pt x="9189257" y="6068349"/>
                  </a:cubicBezTo>
                  <a:cubicBezTo>
                    <a:pt x="9096673" y="6080414"/>
                    <a:pt x="9119660" y="6080287"/>
                    <a:pt x="8997486" y="6081303"/>
                  </a:cubicBezTo>
                  <a:lnTo>
                    <a:pt x="8898426" y="6082192"/>
                  </a:lnTo>
                  <a:lnTo>
                    <a:pt x="733173" y="6084478"/>
                  </a:lnTo>
                  <a:cubicBezTo>
                    <a:pt x="733173" y="6084478"/>
                    <a:pt x="665101" y="6085113"/>
                    <a:pt x="578233" y="6085748"/>
                  </a:cubicBezTo>
                  <a:cubicBezTo>
                    <a:pt x="491365" y="6086510"/>
                    <a:pt x="431675" y="6075715"/>
                    <a:pt x="431675" y="6075715"/>
                  </a:cubicBezTo>
                  <a:cubicBezTo>
                    <a:pt x="375922" y="6076223"/>
                    <a:pt x="298706" y="6055903"/>
                    <a:pt x="248160" y="6043457"/>
                  </a:cubicBezTo>
                  <a:cubicBezTo>
                    <a:pt x="159768" y="6021613"/>
                    <a:pt x="136273" y="5863879"/>
                    <a:pt x="135511" y="5778027"/>
                  </a:cubicBezTo>
                  <a:lnTo>
                    <a:pt x="134495" y="5655980"/>
                  </a:lnTo>
                  <a:lnTo>
                    <a:pt x="133733" y="5566826"/>
                  </a:lnTo>
                  <a:lnTo>
                    <a:pt x="132082" y="5379882"/>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sp>
        <p:nvSpPr>
          <p:cNvPr name="Freeform 34" id="34"/>
          <p:cNvSpPr/>
          <p:nvPr/>
        </p:nvSpPr>
        <p:spPr>
          <a:xfrm flipH="false" flipV="false" rot="0">
            <a:off x="844605" y="-1384786"/>
            <a:ext cx="5750608" cy="5750608"/>
          </a:xfrm>
          <a:custGeom>
            <a:avLst/>
            <a:gdLst/>
            <a:ahLst/>
            <a:cxnLst/>
            <a:rect r="r" b="b" t="t" l="l"/>
            <a:pathLst>
              <a:path h="5750608" w="5750608">
                <a:moveTo>
                  <a:pt x="0" y="0"/>
                </a:moveTo>
                <a:lnTo>
                  <a:pt x="5750608" y="0"/>
                </a:lnTo>
                <a:lnTo>
                  <a:pt x="5750608" y="5750607"/>
                </a:lnTo>
                <a:lnTo>
                  <a:pt x="0" y="5750607"/>
                </a:lnTo>
                <a:lnTo>
                  <a:pt x="0" y="0"/>
                </a:lnTo>
                <a:close/>
              </a:path>
            </a:pathLst>
          </a:custGeom>
          <a:blipFill>
            <a:blip r:embed="rId3"/>
            <a:stretch>
              <a:fillRect l="0" t="0" r="0" b="0"/>
            </a:stretch>
          </a:blipFill>
        </p:spPr>
      </p:sp>
      <p:sp>
        <p:nvSpPr>
          <p:cNvPr name="Freeform 35" id="35"/>
          <p:cNvSpPr/>
          <p:nvPr/>
        </p:nvSpPr>
        <p:spPr>
          <a:xfrm flipH="false" flipV="false" rot="0">
            <a:off x="1028700" y="4001025"/>
            <a:ext cx="2010510" cy="1796055"/>
          </a:xfrm>
          <a:custGeom>
            <a:avLst/>
            <a:gdLst/>
            <a:ahLst/>
            <a:cxnLst/>
            <a:rect r="r" b="b" t="t" l="l"/>
            <a:pathLst>
              <a:path h="1796055" w="2010510">
                <a:moveTo>
                  <a:pt x="0" y="0"/>
                </a:moveTo>
                <a:lnTo>
                  <a:pt x="2010510" y="0"/>
                </a:lnTo>
                <a:lnTo>
                  <a:pt x="2010510" y="1796055"/>
                </a:lnTo>
                <a:lnTo>
                  <a:pt x="0" y="1796055"/>
                </a:lnTo>
                <a:lnTo>
                  <a:pt x="0" y="0"/>
                </a:lnTo>
                <a:close/>
              </a:path>
            </a:pathLst>
          </a:custGeom>
          <a:blipFill>
            <a:blip r:embed="rId4"/>
            <a:stretch>
              <a:fillRect l="0" t="0" r="0" b="0"/>
            </a:stretch>
          </a:blipFill>
        </p:spPr>
      </p:sp>
      <p:sp>
        <p:nvSpPr>
          <p:cNvPr name="Freeform 36" id="36"/>
          <p:cNvSpPr/>
          <p:nvPr/>
        </p:nvSpPr>
        <p:spPr>
          <a:xfrm flipH="false" flipV="false" rot="0">
            <a:off x="583388" y="6896131"/>
            <a:ext cx="3330149" cy="1209928"/>
          </a:xfrm>
          <a:custGeom>
            <a:avLst/>
            <a:gdLst/>
            <a:ahLst/>
            <a:cxnLst/>
            <a:rect r="r" b="b" t="t" l="l"/>
            <a:pathLst>
              <a:path h="1209928" w="3330149">
                <a:moveTo>
                  <a:pt x="0" y="0"/>
                </a:moveTo>
                <a:lnTo>
                  <a:pt x="3330149" y="0"/>
                </a:lnTo>
                <a:lnTo>
                  <a:pt x="3330149" y="1209928"/>
                </a:lnTo>
                <a:lnTo>
                  <a:pt x="0" y="1209928"/>
                </a:lnTo>
                <a:lnTo>
                  <a:pt x="0" y="0"/>
                </a:lnTo>
                <a:close/>
              </a:path>
            </a:pathLst>
          </a:custGeom>
          <a:blipFill>
            <a:blip r:embed="rId5"/>
            <a:stretch>
              <a:fillRect l="-7657" t="-38795" r="-6624" b="-44338"/>
            </a:stretch>
          </a:blipFill>
        </p:spPr>
      </p:sp>
      <p:sp>
        <p:nvSpPr>
          <p:cNvPr name="Freeform 37" id="37"/>
          <p:cNvSpPr/>
          <p:nvPr/>
        </p:nvSpPr>
        <p:spPr>
          <a:xfrm flipH="false" flipV="false" rot="0">
            <a:off x="4294615" y="6243751"/>
            <a:ext cx="3332038" cy="1642670"/>
          </a:xfrm>
          <a:custGeom>
            <a:avLst/>
            <a:gdLst/>
            <a:ahLst/>
            <a:cxnLst/>
            <a:rect r="r" b="b" t="t" l="l"/>
            <a:pathLst>
              <a:path h="1642670" w="3332038">
                <a:moveTo>
                  <a:pt x="0" y="0"/>
                </a:moveTo>
                <a:lnTo>
                  <a:pt x="3332038" y="0"/>
                </a:lnTo>
                <a:lnTo>
                  <a:pt x="3332038" y="1642670"/>
                </a:lnTo>
                <a:lnTo>
                  <a:pt x="0" y="1642670"/>
                </a:lnTo>
                <a:lnTo>
                  <a:pt x="0" y="0"/>
                </a:lnTo>
                <a:close/>
              </a:path>
            </a:pathLst>
          </a:custGeom>
          <a:blipFill>
            <a:blip r:embed="rId6"/>
            <a:stretch>
              <a:fillRect l="-10076" t="0" r="-7938" b="-30863"/>
            </a:stretch>
          </a:blipFill>
        </p:spPr>
      </p:sp>
      <p:sp>
        <p:nvSpPr>
          <p:cNvPr name="Freeform 38" id="38"/>
          <p:cNvSpPr/>
          <p:nvPr/>
        </p:nvSpPr>
        <p:spPr>
          <a:xfrm flipH="false" flipV="false" rot="0">
            <a:off x="4477527" y="3262841"/>
            <a:ext cx="2834186" cy="2440929"/>
          </a:xfrm>
          <a:custGeom>
            <a:avLst/>
            <a:gdLst/>
            <a:ahLst/>
            <a:cxnLst/>
            <a:rect r="r" b="b" t="t" l="l"/>
            <a:pathLst>
              <a:path h="2440929" w="2834186">
                <a:moveTo>
                  <a:pt x="0" y="0"/>
                </a:moveTo>
                <a:lnTo>
                  <a:pt x="2834187" y="0"/>
                </a:lnTo>
                <a:lnTo>
                  <a:pt x="2834187" y="2440929"/>
                </a:lnTo>
                <a:lnTo>
                  <a:pt x="0" y="2440929"/>
                </a:lnTo>
                <a:lnTo>
                  <a:pt x="0" y="0"/>
                </a:lnTo>
                <a:close/>
              </a:path>
            </a:pathLst>
          </a:custGeom>
          <a:blipFill>
            <a:blip r:embed="rId7"/>
            <a:stretch>
              <a:fillRect l="-29429" t="-61832" r="-133132" b="-66947"/>
            </a:stretch>
          </a:blipFill>
        </p:spPr>
      </p:sp>
      <p:sp>
        <p:nvSpPr>
          <p:cNvPr name="TextBox 39" id="39"/>
          <p:cNvSpPr txBox="true"/>
          <p:nvPr/>
        </p:nvSpPr>
        <p:spPr>
          <a:xfrm rot="0">
            <a:off x="7161112" y="1433368"/>
            <a:ext cx="4498737" cy="583213"/>
          </a:xfrm>
          <a:prstGeom prst="rect">
            <a:avLst/>
          </a:prstGeom>
        </p:spPr>
        <p:txBody>
          <a:bodyPr anchor="t" rtlCol="false" tIns="0" lIns="0" bIns="0" rIns="0">
            <a:spAutoFit/>
          </a:bodyPr>
          <a:lstStyle/>
          <a:p>
            <a:pPr algn="l">
              <a:lnSpc>
                <a:spcPts val="4499"/>
              </a:lnSpc>
              <a:spcBef>
                <a:spcPct val="0"/>
              </a:spcBef>
            </a:pPr>
            <a:r>
              <a:rPr lang="en-US" b="true" sz="3213" spc="-64">
                <a:solidFill>
                  <a:srgbClr val="002960"/>
                </a:solidFill>
                <a:latin typeface="Helvetica World Bold"/>
                <a:ea typeface="Helvetica World Bold"/>
                <a:cs typeface="Helvetica World Bold"/>
                <a:sym typeface="Helvetica World Bold"/>
              </a:rPr>
              <a:t>Franchisee Accounts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grpSp>
        <p:nvGrpSpPr>
          <p:cNvPr name="Group 2" id="2"/>
          <p:cNvGrpSpPr/>
          <p:nvPr/>
        </p:nvGrpSpPr>
        <p:grpSpPr>
          <a:xfrm rot="0">
            <a:off x="-1629094" y="-135249"/>
            <a:ext cx="12516418" cy="11918330"/>
            <a:chOff x="0" y="0"/>
            <a:chExt cx="853588" cy="812800"/>
          </a:xfrm>
        </p:grpSpPr>
        <p:sp>
          <p:nvSpPr>
            <p:cNvPr name="Freeform 3" id="3"/>
            <p:cNvSpPr/>
            <p:nvPr/>
          </p:nvSpPr>
          <p:spPr>
            <a:xfrm flipH="false" flipV="false" rot="0">
              <a:off x="0" y="0"/>
              <a:ext cx="853588" cy="812800"/>
            </a:xfrm>
            <a:custGeom>
              <a:avLst/>
              <a:gdLst/>
              <a:ahLst/>
              <a:cxnLst/>
              <a:rect r="r" b="b" t="t" l="l"/>
              <a:pathLst>
                <a:path h="812800" w="853588">
                  <a:moveTo>
                    <a:pt x="426794" y="0"/>
                  </a:moveTo>
                  <a:cubicBezTo>
                    <a:pt x="191082" y="0"/>
                    <a:pt x="0" y="181951"/>
                    <a:pt x="0" y="406400"/>
                  </a:cubicBezTo>
                  <a:cubicBezTo>
                    <a:pt x="0" y="630849"/>
                    <a:pt x="191082" y="812800"/>
                    <a:pt x="426794" y="812800"/>
                  </a:cubicBezTo>
                  <a:cubicBezTo>
                    <a:pt x="662506" y="812800"/>
                    <a:pt x="853588" y="630849"/>
                    <a:pt x="853588" y="406400"/>
                  </a:cubicBezTo>
                  <a:cubicBezTo>
                    <a:pt x="853588" y="181951"/>
                    <a:pt x="662506" y="0"/>
                    <a:pt x="426794" y="0"/>
                  </a:cubicBezTo>
                  <a:close/>
                </a:path>
              </a:pathLst>
            </a:custGeom>
            <a:solidFill>
              <a:srgbClr val="0CC0DF"/>
            </a:solidFill>
          </p:spPr>
        </p:sp>
        <p:sp>
          <p:nvSpPr>
            <p:cNvPr name="TextBox 4" id="4"/>
            <p:cNvSpPr txBox="true"/>
            <p:nvPr/>
          </p:nvSpPr>
          <p:spPr>
            <a:xfrm>
              <a:off x="80024" y="28575"/>
              <a:ext cx="69354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0">
            <a:off x="7274608" y="-447377"/>
            <a:ext cx="12516418" cy="11918330"/>
            <a:chOff x="0" y="0"/>
            <a:chExt cx="853588" cy="812800"/>
          </a:xfrm>
        </p:grpSpPr>
        <p:sp>
          <p:nvSpPr>
            <p:cNvPr name="Freeform 6" id="6"/>
            <p:cNvSpPr/>
            <p:nvPr/>
          </p:nvSpPr>
          <p:spPr>
            <a:xfrm flipH="false" flipV="false" rot="0">
              <a:off x="0" y="0"/>
              <a:ext cx="853588" cy="812800"/>
            </a:xfrm>
            <a:custGeom>
              <a:avLst/>
              <a:gdLst/>
              <a:ahLst/>
              <a:cxnLst/>
              <a:rect r="r" b="b" t="t" l="l"/>
              <a:pathLst>
                <a:path h="812800" w="853588">
                  <a:moveTo>
                    <a:pt x="426794" y="0"/>
                  </a:moveTo>
                  <a:cubicBezTo>
                    <a:pt x="191082" y="0"/>
                    <a:pt x="0" y="181951"/>
                    <a:pt x="0" y="406400"/>
                  </a:cubicBezTo>
                  <a:cubicBezTo>
                    <a:pt x="0" y="630849"/>
                    <a:pt x="191082" y="812800"/>
                    <a:pt x="426794" y="812800"/>
                  </a:cubicBezTo>
                  <a:cubicBezTo>
                    <a:pt x="662506" y="812800"/>
                    <a:pt x="853588" y="630849"/>
                    <a:pt x="853588" y="406400"/>
                  </a:cubicBezTo>
                  <a:cubicBezTo>
                    <a:pt x="853588" y="181951"/>
                    <a:pt x="662506" y="0"/>
                    <a:pt x="426794" y="0"/>
                  </a:cubicBezTo>
                  <a:close/>
                </a:path>
              </a:pathLst>
            </a:custGeom>
            <a:solidFill>
              <a:srgbClr val="0CC0DF"/>
            </a:solidFill>
          </p:spPr>
        </p:sp>
        <p:sp>
          <p:nvSpPr>
            <p:cNvPr name="TextBox 7" id="7"/>
            <p:cNvSpPr txBox="true"/>
            <p:nvPr/>
          </p:nvSpPr>
          <p:spPr>
            <a:xfrm>
              <a:off x="80024" y="28575"/>
              <a:ext cx="693540" cy="708025"/>
            </a:xfrm>
            <a:prstGeom prst="rect">
              <a:avLst/>
            </a:prstGeom>
          </p:spPr>
          <p:txBody>
            <a:bodyPr anchor="ctr" rtlCol="false" tIns="50800" lIns="50800" bIns="50800" rIns="50800"/>
            <a:lstStyle/>
            <a:p>
              <a:pPr algn="ctr">
                <a:lnSpc>
                  <a:spcPts val="3504"/>
                </a:lnSpc>
              </a:pPr>
            </a:p>
          </p:txBody>
        </p:sp>
      </p:grpSp>
      <p:sp>
        <p:nvSpPr>
          <p:cNvPr name="TextBox 8" id="8"/>
          <p:cNvSpPr txBox="true"/>
          <p:nvPr/>
        </p:nvSpPr>
        <p:spPr>
          <a:xfrm rot="0">
            <a:off x="3329991" y="-28493"/>
            <a:ext cx="11628018" cy="1608504"/>
          </a:xfrm>
          <a:prstGeom prst="rect">
            <a:avLst/>
          </a:prstGeom>
        </p:spPr>
        <p:txBody>
          <a:bodyPr anchor="t" rtlCol="false" tIns="0" lIns="0" bIns="0" rIns="0">
            <a:spAutoFit/>
          </a:bodyPr>
          <a:lstStyle/>
          <a:p>
            <a:pPr algn="ctr">
              <a:lnSpc>
                <a:spcPts val="13192"/>
              </a:lnSpc>
            </a:pPr>
            <a:r>
              <a:rPr lang="en-US" sz="9423">
                <a:solidFill>
                  <a:srgbClr val="010101"/>
                </a:solidFill>
                <a:latin typeface="League Gothic"/>
                <a:ea typeface="League Gothic"/>
                <a:cs typeface="League Gothic"/>
                <a:sym typeface="League Gothic"/>
              </a:rPr>
              <a:t>OUR KEY CLIENTELE</a:t>
            </a:r>
          </a:p>
        </p:txBody>
      </p:sp>
      <p:grpSp>
        <p:nvGrpSpPr>
          <p:cNvPr name="Group 9" id="9"/>
          <p:cNvGrpSpPr/>
          <p:nvPr/>
        </p:nvGrpSpPr>
        <p:grpSpPr>
          <a:xfrm rot="0">
            <a:off x="-1936413" y="9783400"/>
            <a:ext cx="9648791" cy="1007200"/>
            <a:chOff x="0" y="0"/>
            <a:chExt cx="3893239" cy="406400"/>
          </a:xfrm>
        </p:grpSpPr>
        <p:sp>
          <p:nvSpPr>
            <p:cNvPr name="Freeform 10" id="10"/>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1" id="11"/>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10800000">
            <a:off x="10723212" y="9783400"/>
            <a:ext cx="7747647" cy="1007200"/>
            <a:chOff x="0" y="0"/>
            <a:chExt cx="3126137" cy="406400"/>
          </a:xfrm>
        </p:grpSpPr>
        <p:sp>
          <p:nvSpPr>
            <p:cNvPr name="Freeform 13" id="13"/>
            <p:cNvSpPr/>
            <p:nvPr/>
          </p:nvSpPr>
          <p:spPr>
            <a:xfrm flipH="false" flipV="false" rot="0">
              <a:off x="0" y="0"/>
              <a:ext cx="3126137" cy="406400"/>
            </a:xfrm>
            <a:custGeom>
              <a:avLst/>
              <a:gdLst/>
              <a:ahLst/>
              <a:cxnLst/>
              <a:rect r="r" b="b" t="t" l="l"/>
              <a:pathLst>
                <a:path h="406400" w="3126137">
                  <a:moveTo>
                    <a:pt x="2922937" y="0"/>
                  </a:moveTo>
                  <a:cubicBezTo>
                    <a:pt x="3035161" y="0"/>
                    <a:pt x="3126137" y="90976"/>
                    <a:pt x="3126137" y="203200"/>
                  </a:cubicBezTo>
                  <a:cubicBezTo>
                    <a:pt x="3126137" y="315424"/>
                    <a:pt x="3035161" y="406400"/>
                    <a:pt x="29229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4" id="14"/>
            <p:cNvSpPr txBox="true"/>
            <p:nvPr/>
          </p:nvSpPr>
          <p:spPr>
            <a:xfrm>
              <a:off x="0" y="-38100"/>
              <a:ext cx="31261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0">
            <a:off x="-1629094" y="9425909"/>
            <a:ext cx="5803847" cy="1007200"/>
            <a:chOff x="0" y="0"/>
            <a:chExt cx="2341823" cy="406400"/>
          </a:xfrm>
        </p:grpSpPr>
        <p:sp>
          <p:nvSpPr>
            <p:cNvPr name="Freeform 16" id="16"/>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7" id="17"/>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10800000">
            <a:off x="13727103" y="9425909"/>
            <a:ext cx="6576134" cy="1007200"/>
            <a:chOff x="0" y="0"/>
            <a:chExt cx="2653437" cy="406400"/>
          </a:xfrm>
        </p:grpSpPr>
        <p:sp>
          <p:nvSpPr>
            <p:cNvPr name="Freeform 19" id="19"/>
            <p:cNvSpPr/>
            <p:nvPr/>
          </p:nvSpPr>
          <p:spPr>
            <a:xfrm flipH="false" flipV="false" rot="0">
              <a:off x="0" y="0"/>
              <a:ext cx="2653437" cy="406400"/>
            </a:xfrm>
            <a:custGeom>
              <a:avLst/>
              <a:gdLst/>
              <a:ahLst/>
              <a:cxnLst/>
              <a:rect r="r" b="b" t="t" l="l"/>
              <a:pathLst>
                <a:path h="406400" w="2653437">
                  <a:moveTo>
                    <a:pt x="2450237" y="0"/>
                  </a:moveTo>
                  <a:cubicBezTo>
                    <a:pt x="2562461" y="0"/>
                    <a:pt x="2653437" y="90976"/>
                    <a:pt x="2653437" y="203200"/>
                  </a:cubicBezTo>
                  <a:cubicBezTo>
                    <a:pt x="2653437" y="315424"/>
                    <a:pt x="2562461" y="406400"/>
                    <a:pt x="24502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20" id="20"/>
            <p:cNvSpPr txBox="true"/>
            <p:nvPr/>
          </p:nvSpPr>
          <p:spPr>
            <a:xfrm>
              <a:off x="0" y="-38100"/>
              <a:ext cx="26534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481346" y="1762817"/>
            <a:ext cx="1373330" cy="1373330"/>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3" id="23"/>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4" id="24"/>
          <p:cNvGrpSpPr/>
          <p:nvPr/>
        </p:nvGrpSpPr>
        <p:grpSpPr>
          <a:xfrm rot="0">
            <a:off x="16328505" y="1764865"/>
            <a:ext cx="1373330" cy="1373330"/>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6" id="26"/>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7" id="27"/>
          <p:cNvGrpSpPr/>
          <p:nvPr/>
        </p:nvGrpSpPr>
        <p:grpSpPr>
          <a:xfrm rot="0">
            <a:off x="1898934" y="812164"/>
            <a:ext cx="678354" cy="678354"/>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9" id="29"/>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0" id="30"/>
          <p:cNvGrpSpPr/>
          <p:nvPr/>
        </p:nvGrpSpPr>
        <p:grpSpPr>
          <a:xfrm rot="0">
            <a:off x="15713433" y="812164"/>
            <a:ext cx="678354" cy="678354"/>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2" id="3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33" id="33"/>
          <p:cNvSpPr txBox="true"/>
          <p:nvPr/>
        </p:nvSpPr>
        <p:spPr>
          <a:xfrm rot="0">
            <a:off x="2022416" y="2139110"/>
            <a:ext cx="13814499" cy="824863"/>
          </a:xfrm>
          <a:prstGeom prst="rect">
            <a:avLst/>
          </a:prstGeom>
        </p:spPr>
        <p:txBody>
          <a:bodyPr anchor="t" rtlCol="false" tIns="0" lIns="0" bIns="0" rIns="0">
            <a:spAutoFit/>
          </a:bodyPr>
          <a:lstStyle/>
          <a:p>
            <a:pPr algn="just">
              <a:lnSpc>
                <a:spcPts val="3360"/>
              </a:lnSpc>
            </a:pPr>
            <a:r>
              <a:rPr lang="en-US" sz="2400" b="true">
                <a:solidFill>
                  <a:srgbClr val="000000"/>
                </a:solidFill>
                <a:latin typeface="DM Sans Bold"/>
                <a:ea typeface="DM Sans Bold"/>
                <a:cs typeface="DM Sans Bold"/>
                <a:sym typeface="DM Sans Bold"/>
              </a:rPr>
              <a:t>We work closely with growing enterprises and established organizations, providing tailored financial solutions aligned with their industry needs.</a:t>
            </a:r>
          </a:p>
        </p:txBody>
      </p:sp>
      <p:grpSp>
        <p:nvGrpSpPr>
          <p:cNvPr name="Group 34" id="34"/>
          <p:cNvGrpSpPr/>
          <p:nvPr/>
        </p:nvGrpSpPr>
        <p:grpSpPr>
          <a:xfrm rot="0">
            <a:off x="1898934" y="8474436"/>
            <a:ext cx="4066349" cy="609405"/>
            <a:chOff x="0" y="0"/>
            <a:chExt cx="1133022" cy="169801"/>
          </a:xfrm>
        </p:grpSpPr>
        <p:sp>
          <p:nvSpPr>
            <p:cNvPr name="Freeform 35" id="35"/>
            <p:cNvSpPr/>
            <p:nvPr/>
          </p:nvSpPr>
          <p:spPr>
            <a:xfrm flipH="false" flipV="false" rot="0">
              <a:off x="0" y="0"/>
              <a:ext cx="1133022" cy="169801"/>
            </a:xfrm>
            <a:custGeom>
              <a:avLst/>
              <a:gdLst/>
              <a:ahLst/>
              <a:cxnLst/>
              <a:rect r="r" b="b" t="t" l="l"/>
              <a:pathLst>
                <a:path h="169801" w="1133022">
                  <a:moveTo>
                    <a:pt x="57117" y="0"/>
                  </a:moveTo>
                  <a:lnTo>
                    <a:pt x="1075905" y="0"/>
                  </a:lnTo>
                  <a:cubicBezTo>
                    <a:pt x="1107450" y="0"/>
                    <a:pt x="1133022" y="25572"/>
                    <a:pt x="1133022" y="57117"/>
                  </a:cubicBezTo>
                  <a:lnTo>
                    <a:pt x="1133022" y="112684"/>
                  </a:lnTo>
                  <a:cubicBezTo>
                    <a:pt x="1133022" y="144229"/>
                    <a:pt x="1107450" y="169801"/>
                    <a:pt x="1075905" y="169801"/>
                  </a:cubicBezTo>
                  <a:lnTo>
                    <a:pt x="57117" y="169801"/>
                  </a:lnTo>
                  <a:cubicBezTo>
                    <a:pt x="25572" y="169801"/>
                    <a:pt x="0" y="144229"/>
                    <a:pt x="0" y="112684"/>
                  </a:cubicBezTo>
                  <a:lnTo>
                    <a:pt x="0" y="57117"/>
                  </a:lnTo>
                  <a:cubicBezTo>
                    <a:pt x="0" y="25572"/>
                    <a:pt x="25572" y="0"/>
                    <a:pt x="57117" y="0"/>
                  </a:cubicBezTo>
                  <a:close/>
                </a:path>
              </a:pathLst>
            </a:custGeom>
            <a:solidFill>
              <a:srgbClr val="FFD118"/>
            </a:solidFill>
          </p:spPr>
        </p:sp>
        <p:sp>
          <p:nvSpPr>
            <p:cNvPr name="TextBox 36" id="36"/>
            <p:cNvSpPr txBox="true"/>
            <p:nvPr/>
          </p:nvSpPr>
          <p:spPr>
            <a:xfrm>
              <a:off x="0" y="-47625"/>
              <a:ext cx="1133022" cy="217426"/>
            </a:xfrm>
            <a:prstGeom prst="rect">
              <a:avLst/>
            </a:prstGeom>
          </p:spPr>
          <p:txBody>
            <a:bodyPr anchor="ctr" rtlCol="false" tIns="50800" lIns="50800" bIns="50800" rIns="50800"/>
            <a:lstStyle/>
            <a:p>
              <a:pPr algn="ctr">
                <a:lnSpc>
                  <a:spcPts val="3504"/>
                </a:lnSpc>
              </a:pPr>
            </a:p>
          </p:txBody>
        </p:sp>
      </p:grpSp>
      <p:grpSp>
        <p:nvGrpSpPr>
          <p:cNvPr name="Group 37" id="37"/>
          <p:cNvGrpSpPr/>
          <p:nvPr/>
        </p:nvGrpSpPr>
        <p:grpSpPr>
          <a:xfrm rot="0">
            <a:off x="12088825" y="3205408"/>
            <a:ext cx="3724551" cy="1423459"/>
            <a:chOff x="0" y="0"/>
            <a:chExt cx="1632153" cy="623780"/>
          </a:xfrm>
        </p:grpSpPr>
        <p:sp>
          <p:nvSpPr>
            <p:cNvPr name="Freeform 38" id="38"/>
            <p:cNvSpPr/>
            <p:nvPr/>
          </p:nvSpPr>
          <p:spPr>
            <a:xfrm flipH="false" flipV="false" rot="0">
              <a:off x="0" y="0"/>
              <a:ext cx="1632153" cy="623780"/>
            </a:xfrm>
            <a:custGeom>
              <a:avLst/>
              <a:gdLst/>
              <a:ahLst/>
              <a:cxnLst/>
              <a:rect r="r" b="b" t="t" l="l"/>
              <a:pathLst>
                <a:path h="623780" w="1632153">
                  <a:moveTo>
                    <a:pt x="62359" y="0"/>
                  </a:moveTo>
                  <a:lnTo>
                    <a:pt x="1569794" y="0"/>
                  </a:lnTo>
                  <a:cubicBezTo>
                    <a:pt x="1586333" y="0"/>
                    <a:pt x="1602194" y="6570"/>
                    <a:pt x="1613889" y="18264"/>
                  </a:cubicBezTo>
                  <a:cubicBezTo>
                    <a:pt x="1625583" y="29959"/>
                    <a:pt x="1632153" y="45820"/>
                    <a:pt x="1632153" y="62359"/>
                  </a:cubicBezTo>
                  <a:lnTo>
                    <a:pt x="1632153" y="561422"/>
                  </a:lnTo>
                  <a:cubicBezTo>
                    <a:pt x="1632153" y="577960"/>
                    <a:pt x="1625583" y="593822"/>
                    <a:pt x="1613889" y="605516"/>
                  </a:cubicBezTo>
                  <a:cubicBezTo>
                    <a:pt x="1602194" y="617211"/>
                    <a:pt x="1586333" y="623780"/>
                    <a:pt x="1569794" y="623780"/>
                  </a:cubicBezTo>
                  <a:lnTo>
                    <a:pt x="62359" y="623780"/>
                  </a:lnTo>
                  <a:cubicBezTo>
                    <a:pt x="45820" y="623780"/>
                    <a:pt x="29959" y="617211"/>
                    <a:pt x="18264" y="605516"/>
                  </a:cubicBezTo>
                  <a:cubicBezTo>
                    <a:pt x="6570" y="593822"/>
                    <a:pt x="0" y="577960"/>
                    <a:pt x="0" y="561422"/>
                  </a:cubicBezTo>
                  <a:lnTo>
                    <a:pt x="0" y="62359"/>
                  </a:lnTo>
                  <a:cubicBezTo>
                    <a:pt x="0" y="45820"/>
                    <a:pt x="6570" y="29959"/>
                    <a:pt x="18264" y="18264"/>
                  </a:cubicBezTo>
                  <a:cubicBezTo>
                    <a:pt x="29959" y="6570"/>
                    <a:pt x="45820" y="0"/>
                    <a:pt x="62359" y="0"/>
                  </a:cubicBezTo>
                  <a:close/>
                </a:path>
              </a:pathLst>
            </a:custGeom>
            <a:solidFill>
              <a:srgbClr val="FFD118"/>
            </a:solidFill>
          </p:spPr>
        </p:sp>
        <p:sp>
          <p:nvSpPr>
            <p:cNvPr name="TextBox 39" id="39"/>
            <p:cNvSpPr txBox="true"/>
            <p:nvPr/>
          </p:nvSpPr>
          <p:spPr>
            <a:xfrm>
              <a:off x="0" y="-47625"/>
              <a:ext cx="1632153" cy="671405"/>
            </a:xfrm>
            <a:prstGeom prst="rect">
              <a:avLst/>
            </a:prstGeom>
          </p:spPr>
          <p:txBody>
            <a:bodyPr anchor="ctr" rtlCol="false" tIns="50800" lIns="50800" bIns="50800" rIns="50800"/>
            <a:lstStyle/>
            <a:p>
              <a:pPr algn="ctr">
                <a:lnSpc>
                  <a:spcPts val="3504"/>
                </a:lnSpc>
              </a:pPr>
            </a:p>
          </p:txBody>
        </p:sp>
      </p:grpSp>
      <p:sp>
        <p:nvSpPr>
          <p:cNvPr name="Freeform 40" id="40"/>
          <p:cNvSpPr/>
          <p:nvPr/>
        </p:nvSpPr>
        <p:spPr>
          <a:xfrm flipH="false" flipV="false" rot="0">
            <a:off x="1028700" y="-1384786"/>
            <a:ext cx="5750608" cy="3338477"/>
          </a:xfrm>
          <a:custGeom>
            <a:avLst/>
            <a:gdLst/>
            <a:ahLst/>
            <a:cxnLst/>
            <a:rect r="r" b="b" t="t" l="l"/>
            <a:pathLst>
              <a:path h="3338477" w="5750608">
                <a:moveTo>
                  <a:pt x="0" y="0"/>
                </a:moveTo>
                <a:lnTo>
                  <a:pt x="5750608" y="0"/>
                </a:lnTo>
                <a:lnTo>
                  <a:pt x="5750608" y="3338476"/>
                </a:lnTo>
                <a:lnTo>
                  <a:pt x="0" y="3338476"/>
                </a:lnTo>
                <a:lnTo>
                  <a:pt x="0" y="0"/>
                </a:lnTo>
                <a:close/>
              </a:path>
            </a:pathLst>
          </a:custGeom>
          <a:blipFill>
            <a:blip r:embed="rId2"/>
            <a:stretch>
              <a:fillRect l="0" t="0" r="0" b="-72252"/>
            </a:stretch>
          </a:blipFill>
        </p:spPr>
      </p:sp>
      <p:sp>
        <p:nvSpPr>
          <p:cNvPr name="Freeform 41" id="41"/>
          <p:cNvSpPr/>
          <p:nvPr/>
        </p:nvSpPr>
        <p:spPr>
          <a:xfrm flipH="false" flipV="false" rot="0">
            <a:off x="13106811" y="3373481"/>
            <a:ext cx="1151273" cy="1087314"/>
          </a:xfrm>
          <a:custGeom>
            <a:avLst/>
            <a:gdLst/>
            <a:ahLst/>
            <a:cxnLst/>
            <a:rect r="r" b="b" t="t" l="l"/>
            <a:pathLst>
              <a:path h="1087314" w="1151273">
                <a:moveTo>
                  <a:pt x="0" y="0"/>
                </a:moveTo>
                <a:lnTo>
                  <a:pt x="1151273" y="0"/>
                </a:lnTo>
                <a:lnTo>
                  <a:pt x="1151273" y="1087313"/>
                </a:lnTo>
                <a:lnTo>
                  <a:pt x="0" y="1087313"/>
                </a:lnTo>
                <a:lnTo>
                  <a:pt x="0" y="0"/>
                </a:lnTo>
                <a:close/>
              </a:path>
            </a:pathLst>
          </a:custGeom>
          <a:blipFill>
            <a:blip r:embed="rId3"/>
            <a:stretch>
              <a:fillRect l="0" t="0" r="0" b="0"/>
            </a:stretch>
          </a:blipFill>
        </p:spPr>
      </p:sp>
      <p:grpSp>
        <p:nvGrpSpPr>
          <p:cNvPr name="Group 42" id="42"/>
          <p:cNvGrpSpPr/>
          <p:nvPr/>
        </p:nvGrpSpPr>
        <p:grpSpPr>
          <a:xfrm rot="0">
            <a:off x="2166115" y="3220756"/>
            <a:ext cx="3724551" cy="1423459"/>
            <a:chOff x="0" y="0"/>
            <a:chExt cx="1632153" cy="623780"/>
          </a:xfrm>
        </p:grpSpPr>
        <p:sp>
          <p:nvSpPr>
            <p:cNvPr name="Freeform 43" id="43"/>
            <p:cNvSpPr/>
            <p:nvPr/>
          </p:nvSpPr>
          <p:spPr>
            <a:xfrm flipH="false" flipV="false" rot="0">
              <a:off x="0" y="0"/>
              <a:ext cx="1632153" cy="623780"/>
            </a:xfrm>
            <a:custGeom>
              <a:avLst/>
              <a:gdLst/>
              <a:ahLst/>
              <a:cxnLst/>
              <a:rect r="r" b="b" t="t" l="l"/>
              <a:pathLst>
                <a:path h="623780" w="1632153">
                  <a:moveTo>
                    <a:pt x="62359" y="0"/>
                  </a:moveTo>
                  <a:lnTo>
                    <a:pt x="1569794" y="0"/>
                  </a:lnTo>
                  <a:cubicBezTo>
                    <a:pt x="1586333" y="0"/>
                    <a:pt x="1602194" y="6570"/>
                    <a:pt x="1613889" y="18264"/>
                  </a:cubicBezTo>
                  <a:cubicBezTo>
                    <a:pt x="1625583" y="29959"/>
                    <a:pt x="1632153" y="45820"/>
                    <a:pt x="1632153" y="62359"/>
                  </a:cubicBezTo>
                  <a:lnTo>
                    <a:pt x="1632153" y="561422"/>
                  </a:lnTo>
                  <a:cubicBezTo>
                    <a:pt x="1632153" y="577960"/>
                    <a:pt x="1625583" y="593822"/>
                    <a:pt x="1613889" y="605516"/>
                  </a:cubicBezTo>
                  <a:cubicBezTo>
                    <a:pt x="1602194" y="617211"/>
                    <a:pt x="1586333" y="623780"/>
                    <a:pt x="1569794" y="623780"/>
                  </a:cubicBezTo>
                  <a:lnTo>
                    <a:pt x="62359" y="623780"/>
                  </a:lnTo>
                  <a:cubicBezTo>
                    <a:pt x="45820" y="623780"/>
                    <a:pt x="29959" y="617211"/>
                    <a:pt x="18264" y="605516"/>
                  </a:cubicBezTo>
                  <a:cubicBezTo>
                    <a:pt x="6570" y="593822"/>
                    <a:pt x="0" y="577960"/>
                    <a:pt x="0" y="561422"/>
                  </a:cubicBezTo>
                  <a:lnTo>
                    <a:pt x="0" y="62359"/>
                  </a:lnTo>
                  <a:cubicBezTo>
                    <a:pt x="0" y="45820"/>
                    <a:pt x="6570" y="29959"/>
                    <a:pt x="18264" y="18264"/>
                  </a:cubicBezTo>
                  <a:cubicBezTo>
                    <a:pt x="29959" y="6570"/>
                    <a:pt x="45820" y="0"/>
                    <a:pt x="62359" y="0"/>
                  </a:cubicBezTo>
                  <a:close/>
                </a:path>
              </a:pathLst>
            </a:custGeom>
            <a:solidFill>
              <a:srgbClr val="FFD118"/>
            </a:solidFill>
          </p:spPr>
        </p:sp>
        <p:sp>
          <p:nvSpPr>
            <p:cNvPr name="TextBox 44" id="44"/>
            <p:cNvSpPr txBox="true"/>
            <p:nvPr/>
          </p:nvSpPr>
          <p:spPr>
            <a:xfrm>
              <a:off x="0" y="-47625"/>
              <a:ext cx="1632153" cy="671405"/>
            </a:xfrm>
            <a:prstGeom prst="rect">
              <a:avLst/>
            </a:prstGeom>
          </p:spPr>
          <p:txBody>
            <a:bodyPr anchor="ctr" rtlCol="false" tIns="50800" lIns="50800" bIns="50800" rIns="50800"/>
            <a:lstStyle/>
            <a:p>
              <a:pPr algn="ctr">
                <a:lnSpc>
                  <a:spcPts val="3504"/>
                </a:lnSpc>
              </a:pPr>
            </a:p>
          </p:txBody>
        </p:sp>
      </p:grpSp>
      <p:sp>
        <p:nvSpPr>
          <p:cNvPr name="Freeform 45" id="45"/>
          <p:cNvSpPr/>
          <p:nvPr/>
        </p:nvSpPr>
        <p:spPr>
          <a:xfrm flipH="false" flipV="false" rot="0">
            <a:off x="2788460" y="3186358"/>
            <a:ext cx="2183748" cy="1341153"/>
          </a:xfrm>
          <a:custGeom>
            <a:avLst/>
            <a:gdLst/>
            <a:ahLst/>
            <a:cxnLst/>
            <a:rect r="r" b="b" t="t" l="l"/>
            <a:pathLst>
              <a:path h="1341153" w="2183748">
                <a:moveTo>
                  <a:pt x="0" y="0"/>
                </a:moveTo>
                <a:lnTo>
                  <a:pt x="2183748" y="0"/>
                </a:lnTo>
                <a:lnTo>
                  <a:pt x="2183748" y="1341153"/>
                </a:lnTo>
                <a:lnTo>
                  <a:pt x="0" y="1341153"/>
                </a:lnTo>
                <a:lnTo>
                  <a:pt x="0" y="0"/>
                </a:lnTo>
                <a:close/>
              </a:path>
            </a:pathLst>
          </a:custGeom>
          <a:blipFill>
            <a:blip r:embed="rId4"/>
            <a:stretch>
              <a:fillRect l="-11358" t="-35750" r="-13349" b="-31207"/>
            </a:stretch>
          </a:blipFill>
        </p:spPr>
      </p:sp>
      <p:grpSp>
        <p:nvGrpSpPr>
          <p:cNvPr name="Group 46" id="46"/>
          <p:cNvGrpSpPr/>
          <p:nvPr/>
        </p:nvGrpSpPr>
        <p:grpSpPr>
          <a:xfrm rot="0">
            <a:off x="12026981" y="5792008"/>
            <a:ext cx="3724551" cy="1423459"/>
            <a:chOff x="0" y="0"/>
            <a:chExt cx="1632153" cy="623780"/>
          </a:xfrm>
        </p:grpSpPr>
        <p:sp>
          <p:nvSpPr>
            <p:cNvPr name="Freeform 47" id="47"/>
            <p:cNvSpPr/>
            <p:nvPr/>
          </p:nvSpPr>
          <p:spPr>
            <a:xfrm flipH="false" flipV="false" rot="0">
              <a:off x="0" y="0"/>
              <a:ext cx="1632153" cy="623780"/>
            </a:xfrm>
            <a:custGeom>
              <a:avLst/>
              <a:gdLst/>
              <a:ahLst/>
              <a:cxnLst/>
              <a:rect r="r" b="b" t="t" l="l"/>
              <a:pathLst>
                <a:path h="623780" w="1632153">
                  <a:moveTo>
                    <a:pt x="62359" y="0"/>
                  </a:moveTo>
                  <a:lnTo>
                    <a:pt x="1569794" y="0"/>
                  </a:lnTo>
                  <a:cubicBezTo>
                    <a:pt x="1586333" y="0"/>
                    <a:pt x="1602194" y="6570"/>
                    <a:pt x="1613889" y="18264"/>
                  </a:cubicBezTo>
                  <a:cubicBezTo>
                    <a:pt x="1625583" y="29959"/>
                    <a:pt x="1632153" y="45820"/>
                    <a:pt x="1632153" y="62359"/>
                  </a:cubicBezTo>
                  <a:lnTo>
                    <a:pt x="1632153" y="561422"/>
                  </a:lnTo>
                  <a:cubicBezTo>
                    <a:pt x="1632153" y="577960"/>
                    <a:pt x="1625583" y="593822"/>
                    <a:pt x="1613889" y="605516"/>
                  </a:cubicBezTo>
                  <a:cubicBezTo>
                    <a:pt x="1602194" y="617211"/>
                    <a:pt x="1586333" y="623780"/>
                    <a:pt x="1569794" y="623780"/>
                  </a:cubicBezTo>
                  <a:lnTo>
                    <a:pt x="62359" y="623780"/>
                  </a:lnTo>
                  <a:cubicBezTo>
                    <a:pt x="45820" y="623780"/>
                    <a:pt x="29959" y="617211"/>
                    <a:pt x="18264" y="605516"/>
                  </a:cubicBezTo>
                  <a:cubicBezTo>
                    <a:pt x="6570" y="593822"/>
                    <a:pt x="0" y="577960"/>
                    <a:pt x="0" y="561422"/>
                  </a:cubicBezTo>
                  <a:lnTo>
                    <a:pt x="0" y="62359"/>
                  </a:lnTo>
                  <a:cubicBezTo>
                    <a:pt x="0" y="45820"/>
                    <a:pt x="6570" y="29959"/>
                    <a:pt x="18264" y="18264"/>
                  </a:cubicBezTo>
                  <a:cubicBezTo>
                    <a:pt x="29959" y="6570"/>
                    <a:pt x="45820" y="0"/>
                    <a:pt x="62359" y="0"/>
                  </a:cubicBezTo>
                  <a:close/>
                </a:path>
              </a:pathLst>
            </a:custGeom>
            <a:solidFill>
              <a:srgbClr val="FFD118"/>
            </a:solidFill>
          </p:spPr>
        </p:sp>
        <p:sp>
          <p:nvSpPr>
            <p:cNvPr name="TextBox 48" id="48"/>
            <p:cNvSpPr txBox="true"/>
            <p:nvPr/>
          </p:nvSpPr>
          <p:spPr>
            <a:xfrm>
              <a:off x="0" y="-47625"/>
              <a:ext cx="1632153" cy="671405"/>
            </a:xfrm>
            <a:prstGeom prst="rect">
              <a:avLst/>
            </a:prstGeom>
          </p:spPr>
          <p:txBody>
            <a:bodyPr anchor="ctr" rtlCol="false" tIns="50800" lIns="50800" bIns="50800" rIns="50800"/>
            <a:lstStyle/>
            <a:p>
              <a:pPr algn="ctr">
                <a:lnSpc>
                  <a:spcPts val="3504"/>
                </a:lnSpc>
              </a:pPr>
            </a:p>
          </p:txBody>
        </p:sp>
      </p:grpSp>
      <p:sp>
        <p:nvSpPr>
          <p:cNvPr name="Freeform 49" id="49"/>
          <p:cNvSpPr/>
          <p:nvPr/>
        </p:nvSpPr>
        <p:spPr>
          <a:xfrm flipH="false" flipV="false" rot="0">
            <a:off x="12998694" y="5794128"/>
            <a:ext cx="1745930" cy="1437398"/>
          </a:xfrm>
          <a:custGeom>
            <a:avLst/>
            <a:gdLst/>
            <a:ahLst/>
            <a:cxnLst/>
            <a:rect r="r" b="b" t="t" l="l"/>
            <a:pathLst>
              <a:path h="1437398" w="1745930">
                <a:moveTo>
                  <a:pt x="0" y="0"/>
                </a:moveTo>
                <a:lnTo>
                  <a:pt x="1745930" y="0"/>
                </a:lnTo>
                <a:lnTo>
                  <a:pt x="1745930" y="1437398"/>
                </a:lnTo>
                <a:lnTo>
                  <a:pt x="0" y="1437398"/>
                </a:lnTo>
                <a:lnTo>
                  <a:pt x="0" y="0"/>
                </a:lnTo>
                <a:close/>
              </a:path>
            </a:pathLst>
          </a:custGeom>
          <a:blipFill>
            <a:blip r:embed="rId5"/>
            <a:stretch>
              <a:fillRect l="0" t="0" r="0" b="-15979"/>
            </a:stretch>
          </a:blipFill>
        </p:spPr>
      </p:sp>
      <p:grpSp>
        <p:nvGrpSpPr>
          <p:cNvPr name="Group 50" id="50"/>
          <p:cNvGrpSpPr/>
          <p:nvPr/>
        </p:nvGrpSpPr>
        <p:grpSpPr>
          <a:xfrm rot="0">
            <a:off x="2156590" y="5821797"/>
            <a:ext cx="3724551" cy="1423459"/>
            <a:chOff x="0" y="0"/>
            <a:chExt cx="1632153" cy="623780"/>
          </a:xfrm>
        </p:grpSpPr>
        <p:sp>
          <p:nvSpPr>
            <p:cNvPr name="Freeform 51" id="51"/>
            <p:cNvSpPr/>
            <p:nvPr/>
          </p:nvSpPr>
          <p:spPr>
            <a:xfrm flipH="false" flipV="false" rot="0">
              <a:off x="0" y="0"/>
              <a:ext cx="1632153" cy="623780"/>
            </a:xfrm>
            <a:custGeom>
              <a:avLst/>
              <a:gdLst/>
              <a:ahLst/>
              <a:cxnLst/>
              <a:rect r="r" b="b" t="t" l="l"/>
              <a:pathLst>
                <a:path h="623780" w="1632153">
                  <a:moveTo>
                    <a:pt x="62359" y="0"/>
                  </a:moveTo>
                  <a:lnTo>
                    <a:pt x="1569794" y="0"/>
                  </a:lnTo>
                  <a:cubicBezTo>
                    <a:pt x="1586333" y="0"/>
                    <a:pt x="1602194" y="6570"/>
                    <a:pt x="1613889" y="18264"/>
                  </a:cubicBezTo>
                  <a:cubicBezTo>
                    <a:pt x="1625583" y="29959"/>
                    <a:pt x="1632153" y="45820"/>
                    <a:pt x="1632153" y="62359"/>
                  </a:cubicBezTo>
                  <a:lnTo>
                    <a:pt x="1632153" y="561422"/>
                  </a:lnTo>
                  <a:cubicBezTo>
                    <a:pt x="1632153" y="577960"/>
                    <a:pt x="1625583" y="593822"/>
                    <a:pt x="1613889" y="605516"/>
                  </a:cubicBezTo>
                  <a:cubicBezTo>
                    <a:pt x="1602194" y="617211"/>
                    <a:pt x="1586333" y="623780"/>
                    <a:pt x="1569794" y="623780"/>
                  </a:cubicBezTo>
                  <a:lnTo>
                    <a:pt x="62359" y="623780"/>
                  </a:lnTo>
                  <a:cubicBezTo>
                    <a:pt x="45820" y="623780"/>
                    <a:pt x="29959" y="617211"/>
                    <a:pt x="18264" y="605516"/>
                  </a:cubicBezTo>
                  <a:cubicBezTo>
                    <a:pt x="6570" y="593822"/>
                    <a:pt x="0" y="577960"/>
                    <a:pt x="0" y="561422"/>
                  </a:cubicBezTo>
                  <a:lnTo>
                    <a:pt x="0" y="62359"/>
                  </a:lnTo>
                  <a:cubicBezTo>
                    <a:pt x="0" y="45820"/>
                    <a:pt x="6570" y="29959"/>
                    <a:pt x="18264" y="18264"/>
                  </a:cubicBezTo>
                  <a:cubicBezTo>
                    <a:pt x="29959" y="6570"/>
                    <a:pt x="45820" y="0"/>
                    <a:pt x="62359" y="0"/>
                  </a:cubicBezTo>
                  <a:close/>
                </a:path>
              </a:pathLst>
            </a:custGeom>
            <a:solidFill>
              <a:srgbClr val="FFD118"/>
            </a:solidFill>
          </p:spPr>
        </p:sp>
        <p:sp>
          <p:nvSpPr>
            <p:cNvPr name="TextBox 52" id="52"/>
            <p:cNvSpPr txBox="true"/>
            <p:nvPr/>
          </p:nvSpPr>
          <p:spPr>
            <a:xfrm>
              <a:off x="0" y="-47625"/>
              <a:ext cx="1632153" cy="671405"/>
            </a:xfrm>
            <a:prstGeom prst="rect">
              <a:avLst/>
            </a:prstGeom>
          </p:spPr>
          <p:txBody>
            <a:bodyPr anchor="ctr" rtlCol="false" tIns="50800" lIns="50800" bIns="50800" rIns="50800"/>
            <a:lstStyle/>
            <a:p>
              <a:pPr algn="ctr">
                <a:lnSpc>
                  <a:spcPts val="3504"/>
                </a:lnSpc>
              </a:pPr>
            </a:p>
          </p:txBody>
        </p:sp>
      </p:grpSp>
      <p:sp>
        <p:nvSpPr>
          <p:cNvPr name="Freeform 53" id="53"/>
          <p:cNvSpPr/>
          <p:nvPr/>
        </p:nvSpPr>
        <p:spPr>
          <a:xfrm flipH="false" flipV="false" rot="0">
            <a:off x="3074104" y="5823917"/>
            <a:ext cx="1726638" cy="1437398"/>
          </a:xfrm>
          <a:custGeom>
            <a:avLst/>
            <a:gdLst/>
            <a:ahLst/>
            <a:cxnLst/>
            <a:rect r="r" b="b" t="t" l="l"/>
            <a:pathLst>
              <a:path h="1437398" w="1726638">
                <a:moveTo>
                  <a:pt x="0" y="0"/>
                </a:moveTo>
                <a:lnTo>
                  <a:pt x="1726638" y="0"/>
                </a:lnTo>
                <a:lnTo>
                  <a:pt x="1726638" y="1437398"/>
                </a:lnTo>
                <a:lnTo>
                  <a:pt x="0" y="1437398"/>
                </a:lnTo>
                <a:lnTo>
                  <a:pt x="0" y="0"/>
                </a:lnTo>
                <a:close/>
              </a:path>
            </a:pathLst>
          </a:custGeom>
          <a:blipFill>
            <a:blip r:embed="rId6"/>
            <a:stretch>
              <a:fillRect l="0" t="-7160" r="0" b="-5895"/>
            </a:stretch>
          </a:blipFill>
        </p:spPr>
      </p:sp>
      <p:sp>
        <p:nvSpPr>
          <p:cNvPr name="TextBox 54" id="54"/>
          <p:cNvSpPr txBox="true"/>
          <p:nvPr/>
        </p:nvSpPr>
        <p:spPr>
          <a:xfrm rot="0">
            <a:off x="6665844" y="1303802"/>
            <a:ext cx="5145845" cy="649888"/>
          </a:xfrm>
          <a:prstGeom prst="rect">
            <a:avLst/>
          </a:prstGeom>
        </p:spPr>
        <p:txBody>
          <a:bodyPr anchor="t" rtlCol="false" tIns="0" lIns="0" bIns="0" rIns="0">
            <a:spAutoFit/>
          </a:bodyPr>
          <a:lstStyle/>
          <a:p>
            <a:pPr algn="l">
              <a:lnSpc>
                <a:spcPts val="4919"/>
              </a:lnSpc>
              <a:spcBef>
                <a:spcPct val="0"/>
              </a:spcBef>
            </a:pPr>
            <a:r>
              <a:rPr lang="en-US" b="true" sz="3513" spc="-70" u="sng">
                <a:solidFill>
                  <a:srgbClr val="002960"/>
                </a:solidFill>
                <a:latin typeface="Helvetica World Bold"/>
                <a:ea typeface="Helvetica World Bold"/>
                <a:cs typeface="Helvetica World Bold"/>
                <a:sym typeface="Helvetica World Bold"/>
              </a:rPr>
              <a:t>Direct Corporate Clients</a:t>
            </a:r>
          </a:p>
        </p:txBody>
      </p:sp>
      <p:sp>
        <p:nvSpPr>
          <p:cNvPr name="TextBox 55" id="55"/>
          <p:cNvSpPr txBox="true"/>
          <p:nvPr/>
        </p:nvSpPr>
        <p:spPr>
          <a:xfrm rot="0">
            <a:off x="2200848" y="8502033"/>
            <a:ext cx="3428832"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Park Lane Hotel</a:t>
            </a:r>
          </a:p>
        </p:txBody>
      </p:sp>
      <p:grpSp>
        <p:nvGrpSpPr>
          <p:cNvPr name="Group 56" id="56"/>
          <p:cNvGrpSpPr/>
          <p:nvPr/>
        </p:nvGrpSpPr>
        <p:grpSpPr>
          <a:xfrm rot="0">
            <a:off x="-389403" y="4674003"/>
            <a:ext cx="6310428" cy="668983"/>
            <a:chOff x="0" y="0"/>
            <a:chExt cx="1758297" cy="186401"/>
          </a:xfrm>
        </p:grpSpPr>
        <p:sp>
          <p:nvSpPr>
            <p:cNvPr name="Freeform 57" id="57"/>
            <p:cNvSpPr/>
            <p:nvPr/>
          </p:nvSpPr>
          <p:spPr>
            <a:xfrm flipH="false" flipV="false" rot="0">
              <a:off x="0" y="0"/>
              <a:ext cx="1758298" cy="186401"/>
            </a:xfrm>
            <a:custGeom>
              <a:avLst/>
              <a:gdLst/>
              <a:ahLst/>
              <a:cxnLst/>
              <a:rect r="r" b="b" t="t" l="l"/>
              <a:pathLst>
                <a:path h="186401" w="1758298">
                  <a:moveTo>
                    <a:pt x="36805" y="0"/>
                  </a:moveTo>
                  <a:lnTo>
                    <a:pt x="1721492" y="0"/>
                  </a:lnTo>
                  <a:cubicBezTo>
                    <a:pt x="1731254" y="0"/>
                    <a:pt x="1740615" y="3878"/>
                    <a:pt x="1747518" y="10780"/>
                  </a:cubicBezTo>
                  <a:cubicBezTo>
                    <a:pt x="1754420" y="17682"/>
                    <a:pt x="1758298" y="27044"/>
                    <a:pt x="1758298" y="36805"/>
                  </a:cubicBezTo>
                  <a:lnTo>
                    <a:pt x="1758298" y="149596"/>
                  </a:lnTo>
                  <a:cubicBezTo>
                    <a:pt x="1758298" y="159357"/>
                    <a:pt x="1754420" y="168719"/>
                    <a:pt x="1747518" y="175621"/>
                  </a:cubicBezTo>
                  <a:cubicBezTo>
                    <a:pt x="1740615" y="182523"/>
                    <a:pt x="1731254" y="186401"/>
                    <a:pt x="1721492" y="186401"/>
                  </a:cubicBezTo>
                  <a:lnTo>
                    <a:pt x="36805" y="186401"/>
                  </a:lnTo>
                  <a:cubicBezTo>
                    <a:pt x="27044" y="186401"/>
                    <a:pt x="17682" y="182523"/>
                    <a:pt x="10780" y="175621"/>
                  </a:cubicBezTo>
                  <a:cubicBezTo>
                    <a:pt x="3878" y="168719"/>
                    <a:pt x="0" y="159357"/>
                    <a:pt x="0" y="149596"/>
                  </a:cubicBezTo>
                  <a:lnTo>
                    <a:pt x="0" y="36805"/>
                  </a:lnTo>
                  <a:cubicBezTo>
                    <a:pt x="0" y="27044"/>
                    <a:pt x="3878" y="17682"/>
                    <a:pt x="10780" y="10780"/>
                  </a:cubicBezTo>
                  <a:cubicBezTo>
                    <a:pt x="17682" y="3878"/>
                    <a:pt x="27044" y="0"/>
                    <a:pt x="36805" y="0"/>
                  </a:cubicBezTo>
                  <a:close/>
                </a:path>
              </a:pathLst>
            </a:custGeom>
            <a:solidFill>
              <a:srgbClr val="00BF63"/>
            </a:solidFill>
          </p:spPr>
        </p:sp>
        <p:sp>
          <p:nvSpPr>
            <p:cNvPr name="TextBox 58" id="58"/>
            <p:cNvSpPr txBox="true"/>
            <p:nvPr/>
          </p:nvSpPr>
          <p:spPr>
            <a:xfrm>
              <a:off x="0" y="-47625"/>
              <a:ext cx="1758297" cy="234026"/>
            </a:xfrm>
            <a:prstGeom prst="rect">
              <a:avLst/>
            </a:prstGeom>
          </p:spPr>
          <p:txBody>
            <a:bodyPr anchor="ctr" rtlCol="false" tIns="50800" lIns="50800" bIns="50800" rIns="50800"/>
            <a:lstStyle/>
            <a:p>
              <a:pPr algn="ctr">
                <a:lnSpc>
                  <a:spcPts val="3504"/>
                </a:lnSpc>
              </a:pPr>
            </a:p>
          </p:txBody>
        </p:sp>
      </p:grpSp>
      <p:sp>
        <p:nvSpPr>
          <p:cNvPr name="TextBox 59" id="59"/>
          <p:cNvSpPr txBox="true"/>
          <p:nvPr/>
        </p:nvSpPr>
        <p:spPr>
          <a:xfrm rot="0">
            <a:off x="2156590" y="4701600"/>
            <a:ext cx="3428832"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Shree Shyam Steel </a:t>
            </a:r>
          </a:p>
        </p:txBody>
      </p:sp>
      <p:grpSp>
        <p:nvGrpSpPr>
          <p:cNvPr name="Group 60" id="60"/>
          <p:cNvGrpSpPr/>
          <p:nvPr/>
        </p:nvGrpSpPr>
        <p:grpSpPr>
          <a:xfrm rot="0">
            <a:off x="12112806" y="4644215"/>
            <a:ext cx="6310428" cy="668983"/>
            <a:chOff x="0" y="0"/>
            <a:chExt cx="1758297" cy="186401"/>
          </a:xfrm>
        </p:grpSpPr>
        <p:sp>
          <p:nvSpPr>
            <p:cNvPr name="Freeform 61" id="61"/>
            <p:cNvSpPr/>
            <p:nvPr/>
          </p:nvSpPr>
          <p:spPr>
            <a:xfrm flipH="false" flipV="false" rot="0">
              <a:off x="0" y="0"/>
              <a:ext cx="1758298" cy="186401"/>
            </a:xfrm>
            <a:custGeom>
              <a:avLst/>
              <a:gdLst/>
              <a:ahLst/>
              <a:cxnLst/>
              <a:rect r="r" b="b" t="t" l="l"/>
              <a:pathLst>
                <a:path h="186401" w="1758298">
                  <a:moveTo>
                    <a:pt x="36805" y="0"/>
                  </a:moveTo>
                  <a:lnTo>
                    <a:pt x="1721492" y="0"/>
                  </a:lnTo>
                  <a:cubicBezTo>
                    <a:pt x="1731254" y="0"/>
                    <a:pt x="1740615" y="3878"/>
                    <a:pt x="1747518" y="10780"/>
                  </a:cubicBezTo>
                  <a:cubicBezTo>
                    <a:pt x="1754420" y="17682"/>
                    <a:pt x="1758298" y="27044"/>
                    <a:pt x="1758298" y="36805"/>
                  </a:cubicBezTo>
                  <a:lnTo>
                    <a:pt x="1758298" y="149596"/>
                  </a:lnTo>
                  <a:cubicBezTo>
                    <a:pt x="1758298" y="159357"/>
                    <a:pt x="1754420" y="168719"/>
                    <a:pt x="1747518" y="175621"/>
                  </a:cubicBezTo>
                  <a:cubicBezTo>
                    <a:pt x="1740615" y="182523"/>
                    <a:pt x="1731254" y="186401"/>
                    <a:pt x="1721492" y="186401"/>
                  </a:cubicBezTo>
                  <a:lnTo>
                    <a:pt x="36805" y="186401"/>
                  </a:lnTo>
                  <a:cubicBezTo>
                    <a:pt x="27044" y="186401"/>
                    <a:pt x="17682" y="182523"/>
                    <a:pt x="10780" y="175621"/>
                  </a:cubicBezTo>
                  <a:cubicBezTo>
                    <a:pt x="3878" y="168719"/>
                    <a:pt x="0" y="159357"/>
                    <a:pt x="0" y="149596"/>
                  </a:cubicBezTo>
                  <a:lnTo>
                    <a:pt x="0" y="36805"/>
                  </a:lnTo>
                  <a:cubicBezTo>
                    <a:pt x="0" y="27044"/>
                    <a:pt x="3878" y="17682"/>
                    <a:pt x="10780" y="10780"/>
                  </a:cubicBezTo>
                  <a:cubicBezTo>
                    <a:pt x="17682" y="3878"/>
                    <a:pt x="27044" y="0"/>
                    <a:pt x="36805" y="0"/>
                  </a:cubicBezTo>
                  <a:close/>
                </a:path>
              </a:pathLst>
            </a:custGeom>
            <a:solidFill>
              <a:srgbClr val="00BF63"/>
            </a:solidFill>
          </p:spPr>
        </p:sp>
        <p:sp>
          <p:nvSpPr>
            <p:cNvPr name="TextBox 62" id="62"/>
            <p:cNvSpPr txBox="true"/>
            <p:nvPr/>
          </p:nvSpPr>
          <p:spPr>
            <a:xfrm>
              <a:off x="0" y="-47625"/>
              <a:ext cx="1758297" cy="234026"/>
            </a:xfrm>
            <a:prstGeom prst="rect">
              <a:avLst/>
            </a:prstGeom>
          </p:spPr>
          <p:txBody>
            <a:bodyPr anchor="ctr" rtlCol="false" tIns="50800" lIns="50800" bIns="50800" rIns="50800"/>
            <a:lstStyle/>
            <a:p>
              <a:pPr algn="ctr">
                <a:lnSpc>
                  <a:spcPts val="3504"/>
                </a:lnSpc>
              </a:pPr>
            </a:p>
          </p:txBody>
        </p:sp>
      </p:grpSp>
      <p:sp>
        <p:nvSpPr>
          <p:cNvPr name="TextBox 63" id="63"/>
          <p:cNvSpPr txBox="true"/>
          <p:nvPr/>
        </p:nvSpPr>
        <p:spPr>
          <a:xfrm rot="0">
            <a:off x="12379465" y="4671812"/>
            <a:ext cx="3428832"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Deep</a:t>
            </a:r>
            <a:r>
              <a:rPr lang="en-US" b="true" sz="2766" spc="-55">
                <a:solidFill>
                  <a:srgbClr val="002960"/>
                </a:solidFill>
                <a:latin typeface="Helvetica World Bold"/>
                <a:ea typeface="Helvetica World Bold"/>
                <a:cs typeface="Helvetica World Bold"/>
                <a:sym typeface="Helvetica World Bold"/>
              </a:rPr>
              <a:t>ak Ispat </a:t>
            </a:r>
          </a:p>
        </p:txBody>
      </p:sp>
      <p:grpSp>
        <p:nvGrpSpPr>
          <p:cNvPr name="Group 64" id="64"/>
          <p:cNvGrpSpPr/>
          <p:nvPr/>
        </p:nvGrpSpPr>
        <p:grpSpPr>
          <a:xfrm rot="0">
            <a:off x="-389403" y="7261315"/>
            <a:ext cx="6310428" cy="668983"/>
            <a:chOff x="0" y="0"/>
            <a:chExt cx="1758297" cy="186401"/>
          </a:xfrm>
        </p:grpSpPr>
        <p:sp>
          <p:nvSpPr>
            <p:cNvPr name="Freeform 65" id="65"/>
            <p:cNvSpPr/>
            <p:nvPr/>
          </p:nvSpPr>
          <p:spPr>
            <a:xfrm flipH="false" flipV="false" rot="0">
              <a:off x="0" y="0"/>
              <a:ext cx="1758298" cy="186401"/>
            </a:xfrm>
            <a:custGeom>
              <a:avLst/>
              <a:gdLst/>
              <a:ahLst/>
              <a:cxnLst/>
              <a:rect r="r" b="b" t="t" l="l"/>
              <a:pathLst>
                <a:path h="186401" w="1758298">
                  <a:moveTo>
                    <a:pt x="36805" y="0"/>
                  </a:moveTo>
                  <a:lnTo>
                    <a:pt x="1721492" y="0"/>
                  </a:lnTo>
                  <a:cubicBezTo>
                    <a:pt x="1731254" y="0"/>
                    <a:pt x="1740615" y="3878"/>
                    <a:pt x="1747518" y="10780"/>
                  </a:cubicBezTo>
                  <a:cubicBezTo>
                    <a:pt x="1754420" y="17682"/>
                    <a:pt x="1758298" y="27044"/>
                    <a:pt x="1758298" y="36805"/>
                  </a:cubicBezTo>
                  <a:lnTo>
                    <a:pt x="1758298" y="149596"/>
                  </a:lnTo>
                  <a:cubicBezTo>
                    <a:pt x="1758298" y="159357"/>
                    <a:pt x="1754420" y="168719"/>
                    <a:pt x="1747518" y="175621"/>
                  </a:cubicBezTo>
                  <a:cubicBezTo>
                    <a:pt x="1740615" y="182523"/>
                    <a:pt x="1731254" y="186401"/>
                    <a:pt x="1721492" y="186401"/>
                  </a:cubicBezTo>
                  <a:lnTo>
                    <a:pt x="36805" y="186401"/>
                  </a:lnTo>
                  <a:cubicBezTo>
                    <a:pt x="27044" y="186401"/>
                    <a:pt x="17682" y="182523"/>
                    <a:pt x="10780" y="175621"/>
                  </a:cubicBezTo>
                  <a:cubicBezTo>
                    <a:pt x="3878" y="168719"/>
                    <a:pt x="0" y="159357"/>
                    <a:pt x="0" y="149596"/>
                  </a:cubicBezTo>
                  <a:lnTo>
                    <a:pt x="0" y="36805"/>
                  </a:lnTo>
                  <a:cubicBezTo>
                    <a:pt x="0" y="27044"/>
                    <a:pt x="3878" y="17682"/>
                    <a:pt x="10780" y="10780"/>
                  </a:cubicBezTo>
                  <a:cubicBezTo>
                    <a:pt x="17682" y="3878"/>
                    <a:pt x="27044" y="0"/>
                    <a:pt x="36805" y="0"/>
                  </a:cubicBezTo>
                  <a:close/>
                </a:path>
              </a:pathLst>
            </a:custGeom>
            <a:solidFill>
              <a:srgbClr val="00BF63"/>
            </a:solidFill>
          </p:spPr>
        </p:sp>
        <p:sp>
          <p:nvSpPr>
            <p:cNvPr name="TextBox 66" id="66"/>
            <p:cNvSpPr txBox="true"/>
            <p:nvPr/>
          </p:nvSpPr>
          <p:spPr>
            <a:xfrm>
              <a:off x="0" y="-47625"/>
              <a:ext cx="1758297" cy="234026"/>
            </a:xfrm>
            <a:prstGeom prst="rect">
              <a:avLst/>
            </a:prstGeom>
          </p:spPr>
          <p:txBody>
            <a:bodyPr anchor="ctr" rtlCol="false" tIns="50800" lIns="50800" bIns="50800" rIns="50800"/>
            <a:lstStyle/>
            <a:p>
              <a:pPr algn="ctr">
                <a:lnSpc>
                  <a:spcPts val="3504"/>
                </a:lnSpc>
              </a:pPr>
            </a:p>
          </p:txBody>
        </p:sp>
      </p:grpSp>
      <p:sp>
        <p:nvSpPr>
          <p:cNvPr name="TextBox 67" id="67"/>
          <p:cNvSpPr txBox="true"/>
          <p:nvPr/>
        </p:nvSpPr>
        <p:spPr>
          <a:xfrm rot="0">
            <a:off x="2156590" y="7288912"/>
            <a:ext cx="3428832"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Sy</a:t>
            </a:r>
            <a:r>
              <a:rPr lang="en-US" b="true" sz="2766" spc="-55">
                <a:solidFill>
                  <a:srgbClr val="002960"/>
                </a:solidFill>
                <a:latin typeface="Helvetica World Bold"/>
                <a:ea typeface="Helvetica World Bold"/>
                <a:cs typeface="Helvetica World Bold"/>
                <a:sym typeface="Helvetica World Bold"/>
              </a:rPr>
              <a:t>nycs Group </a:t>
            </a:r>
          </a:p>
        </p:txBody>
      </p:sp>
      <p:grpSp>
        <p:nvGrpSpPr>
          <p:cNvPr name="Group 68" id="68"/>
          <p:cNvGrpSpPr/>
          <p:nvPr/>
        </p:nvGrpSpPr>
        <p:grpSpPr>
          <a:xfrm rot="0">
            <a:off x="12112806" y="7231526"/>
            <a:ext cx="6310428" cy="668983"/>
            <a:chOff x="0" y="0"/>
            <a:chExt cx="1758297" cy="186401"/>
          </a:xfrm>
        </p:grpSpPr>
        <p:sp>
          <p:nvSpPr>
            <p:cNvPr name="Freeform 69" id="69"/>
            <p:cNvSpPr/>
            <p:nvPr/>
          </p:nvSpPr>
          <p:spPr>
            <a:xfrm flipH="false" flipV="false" rot="0">
              <a:off x="0" y="0"/>
              <a:ext cx="1758298" cy="186401"/>
            </a:xfrm>
            <a:custGeom>
              <a:avLst/>
              <a:gdLst/>
              <a:ahLst/>
              <a:cxnLst/>
              <a:rect r="r" b="b" t="t" l="l"/>
              <a:pathLst>
                <a:path h="186401" w="1758298">
                  <a:moveTo>
                    <a:pt x="36805" y="0"/>
                  </a:moveTo>
                  <a:lnTo>
                    <a:pt x="1721492" y="0"/>
                  </a:lnTo>
                  <a:cubicBezTo>
                    <a:pt x="1731254" y="0"/>
                    <a:pt x="1740615" y="3878"/>
                    <a:pt x="1747518" y="10780"/>
                  </a:cubicBezTo>
                  <a:cubicBezTo>
                    <a:pt x="1754420" y="17682"/>
                    <a:pt x="1758298" y="27044"/>
                    <a:pt x="1758298" y="36805"/>
                  </a:cubicBezTo>
                  <a:lnTo>
                    <a:pt x="1758298" y="149596"/>
                  </a:lnTo>
                  <a:cubicBezTo>
                    <a:pt x="1758298" y="159357"/>
                    <a:pt x="1754420" y="168719"/>
                    <a:pt x="1747518" y="175621"/>
                  </a:cubicBezTo>
                  <a:cubicBezTo>
                    <a:pt x="1740615" y="182523"/>
                    <a:pt x="1731254" y="186401"/>
                    <a:pt x="1721492" y="186401"/>
                  </a:cubicBezTo>
                  <a:lnTo>
                    <a:pt x="36805" y="186401"/>
                  </a:lnTo>
                  <a:cubicBezTo>
                    <a:pt x="27044" y="186401"/>
                    <a:pt x="17682" y="182523"/>
                    <a:pt x="10780" y="175621"/>
                  </a:cubicBezTo>
                  <a:cubicBezTo>
                    <a:pt x="3878" y="168719"/>
                    <a:pt x="0" y="159357"/>
                    <a:pt x="0" y="149596"/>
                  </a:cubicBezTo>
                  <a:lnTo>
                    <a:pt x="0" y="36805"/>
                  </a:lnTo>
                  <a:cubicBezTo>
                    <a:pt x="0" y="27044"/>
                    <a:pt x="3878" y="17682"/>
                    <a:pt x="10780" y="10780"/>
                  </a:cubicBezTo>
                  <a:cubicBezTo>
                    <a:pt x="17682" y="3878"/>
                    <a:pt x="27044" y="0"/>
                    <a:pt x="36805" y="0"/>
                  </a:cubicBezTo>
                  <a:close/>
                </a:path>
              </a:pathLst>
            </a:custGeom>
            <a:solidFill>
              <a:srgbClr val="00BF63"/>
            </a:solidFill>
          </p:spPr>
        </p:sp>
        <p:sp>
          <p:nvSpPr>
            <p:cNvPr name="TextBox 70" id="70"/>
            <p:cNvSpPr txBox="true"/>
            <p:nvPr/>
          </p:nvSpPr>
          <p:spPr>
            <a:xfrm>
              <a:off x="0" y="-47625"/>
              <a:ext cx="1758297" cy="234026"/>
            </a:xfrm>
            <a:prstGeom prst="rect">
              <a:avLst/>
            </a:prstGeom>
          </p:spPr>
          <p:txBody>
            <a:bodyPr anchor="ctr" rtlCol="false" tIns="50800" lIns="50800" bIns="50800" rIns="50800"/>
            <a:lstStyle/>
            <a:p>
              <a:pPr algn="ctr">
                <a:lnSpc>
                  <a:spcPts val="3504"/>
                </a:lnSpc>
              </a:pPr>
            </a:p>
          </p:txBody>
        </p:sp>
      </p:grpSp>
      <p:sp>
        <p:nvSpPr>
          <p:cNvPr name="TextBox 71" id="71"/>
          <p:cNvSpPr txBox="true"/>
          <p:nvPr/>
        </p:nvSpPr>
        <p:spPr>
          <a:xfrm rot="0">
            <a:off x="12379465" y="7259123"/>
            <a:ext cx="3428832"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Aqu</a:t>
            </a:r>
            <a:r>
              <a:rPr lang="en-US" b="true" sz="2766" spc="-55">
                <a:solidFill>
                  <a:srgbClr val="002960"/>
                </a:solidFill>
                <a:latin typeface="Helvetica World Bold"/>
                <a:ea typeface="Helvetica World Bold"/>
                <a:cs typeface="Helvetica World Bold"/>
                <a:sym typeface="Helvetica World Bold"/>
              </a:rPr>
              <a:t>a Diamond </a:t>
            </a:r>
          </a:p>
        </p:txBody>
      </p:sp>
      <p:grpSp>
        <p:nvGrpSpPr>
          <p:cNvPr name="Group 72" id="72"/>
          <p:cNvGrpSpPr/>
          <p:nvPr/>
        </p:nvGrpSpPr>
        <p:grpSpPr>
          <a:xfrm rot="0">
            <a:off x="12167618" y="8330347"/>
            <a:ext cx="4066349" cy="609405"/>
            <a:chOff x="0" y="0"/>
            <a:chExt cx="1133022" cy="169801"/>
          </a:xfrm>
        </p:grpSpPr>
        <p:sp>
          <p:nvSpPr>
            <p:cNvPr name="Freeform 73" id="73"/>
            <p:cNvSpPr/>
            <p:nvPr/>
          </p:nvSpPr>
          <p:spPr>
            <a:xfrm flipH="false" flipV="false" rot="0">
              <a:off x="0" y="0"/>
              <a:ext cx="1133022" cy="169801"/>
            </a:xfrm>
            <a:custGeom>
              <a:avLst/>
              <a:gdLst/>
              <a:ahLst/>
              <a:cxnLst/>
              <a:rect r="r" b="b" t="t" l="l"/>
              <a:pathLst>
                <a:path h="169801" w="1133022">
                  <a:moveTo>
                    <a:pt x="57117" y="0"/>
                  </a:moveTo>
                  <a:lnTo>
                    <a:pt x="1075905" y="0"/>
                  </a:lnTo>
                  <a:cubicBezTo>
                    <a:pt x="1107450" y="0"/>
                    <a:pt x="1133022" y="25572"/>
                    <a:pt x="1133022" y="57117"/>
                  </a:cubicBezTo>
                  <a:lnTo>
                    <a:pt x="1133022" y="112684"/>
                  </a:lnTo>
                  <a:cubicBezTo>
                    <a:pt x="1133022" y="144229"/>
                    <a:pt x="1107450" y="169801"/>
                    <a:pt x="1075905" y="169801"/>
                  </a:cubicBezTo>
                  <a:lnTo>
                    <a:pt x="57117" y="169801"/>
                  </a:lnTo>
                  <a:cubicBezTo>
                    <a:pt x="25572" y="169801"/>
                    <a:pt x="0" y="144229"/>
                    <a:pt x="0" y="112684"/>
                  </a:cubicBezTo>
                  <a:lnTo>
                    <a:pt x="0" y="57117"/>
                  </a:lnTo>
                  <a:cubicBezTo>
                    <a:pt x="0" y="25572"/>
                    <a:pt x="25572" y="0"/>
                    <a:pt x="57117" y="0"/>
                  </a:cubicBezTo>
                  <a:close/>
                </a:path>
              </a:pathLst>
            </a:custGeom>
            <a:solidFill>
              <a:srgbClr val="FFD118"/>
            </a:solidFill>
          </p:spPr>
        </p:sp>
        <p:sp>
          <p:nvSpPr>
            <p:cNvPr name="TextBox 74" id="74"/>
            <p:cNvSpPr txBox="true"/>
            <p:nvPr/>
          </p:nvSpPr>
          <p:spPr>
            <a:xfrm>
              <a:off x="0" y="-47625"/>
              <a:ext cx="1133022" cy="217426"/>
            </a:xfrm>
            <a:prstGeom prst="rect">
              <a:avLst/>
            </a:prstGeom>
          </p:spPr>
          <p:txBody>
            <a:bodyPr anchor="ctr" rtlCol="false" tIns="50800" lIns="50800" bIns="50800" rIns="50800"/>
            <a:lstStyle/>
            <a:p>
              <a:pPr algn="ctr">
                <a:lnSpc>
                  <a:spcPts val="3504"/>
                </a:lnSpc>
              </a:pPr>
            </a:p>
          </p:txBody>
        </p:sp>
      </p:grpSp>
      <p:sp>
        <p:nvSpPr>
          <p:cNvPr name="TextBox 75" id="75"/>
          <p:cNvSpPr txBox="true"/>
          <p:nvPr/>
        </p:nvSpPr>
        <p:spPr>
          <a:xfrm rot="0">
            <a:off x="12298794" y="8357944"/>
            <a:ext cx="3858973" cy="506586"/>
          </a:xfrm>
          <a:prstGeom prst="rect">
            <a:avLst/>
          </a:prstGeom>
        </p:spPr>
        <p:txBody>
          <a:bodyPr anchor="t" rtlCol="false" tIns="0" lIns="0" bIns="0" rIns="0">
            <a:spAutoFit/>
          </a:bodyPr>
          <a:lstStyle/>
          <a:p>
            <a:pPr algn="ctr" marL="0" indent="0" lvl="0">
              <a:lnSpc>
                <a:spcPts val="3873"/>
              </a:lnSpc>
              <a:spcBef>
                <a:spcPct val="0"/>
              </a:spcBef>
            </a:pPr>
            <a:r>
              <a:rPr lang="en-US" b="true" sz="2766" spc="-55">
                <a:solidFill>
                  <a:srgbClr val="002960"/>
                </a:solidFill>
                <a:latin typeface="Helvetica World Bold"/>
                <a:ea typeface="Helvetica World Bold"/>
                <a:cs typeface="Helvetica World Bold"/>
                <a:sym typeface="Helvetica World Bold"/>
              </a:rPr>
              <a:t>Watertech Engineering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grpSp>
        <p:nvGrpSpPr>
          <p:cNvPr name="Group 2" id="2"/>
          <p:cNvGrpSpPr/>
          <p:nvPr/>
        </p:nvGrpSpPr>
        <p:grpSpPr>
          <a:xfrm rot="0">
            <a:off x="-4616754" y="190781"/>
            <a:ext cx="12516418" cy="11918330"/>
            <a:chOff x="0" y="0"/>
            <a:chExt cx="853588" cy="812800"/>
          </a:xfrm>
        </p:grpSpPr>
        <p:sp>
          <p:nvSpPr>
            <p:cNvPr name="Freeform 3" id="3"/>
            <p:cNvSpPr/>
            <p:nvPr/>
          </p:nvSpPr>
          <p:spPr>
            <a:xfrm flipH="false" flipV="false" rot="0">
              <a:off x="0" y="0"/>
              <a:ext cx="853588" cy="812800"/>
            </a:xfrm>
            <a:custGeom>
              <a:avLst/>
              <a:gdLst/>
              <a:ahLst/>
              <a:cxnLst/>
              <a:rect r="r" b="b" t="t" l="l"/>
              <a:pathLst>
                <a:path h="812800" w="853588">
                  <a:moveTo>
                    <a:pt x="426794" y="0"/>
                  </a:moveTo>
                  <a:cubicBezTo>
                    <a:pt x="191082" y="0"/>
                    <a:pt x="0" y="181951"/>
                    <a:pt x="0" y="406400"/>
                  </a:cubicBezTo>
                  <a:cubicBezTo>
                    <a:pt x="0" y="630849"/>
                    <a:pt x="191082" y="812800"/>
                    <a:pt x="426794" y="812800"/>
                  </a:cubicBezTo>
                  <a:cubicBezTo>
                    <a:pt x="662506" y="812800"/>
                    <a:pt x="853588" y="630849"/>
                    <a:pt x="853588" y="406400"/>
                  </a:cubicBezTo>
                  <a:cubicBezTo>
                    <a:pt x="853588" y="181951"/>
                    <a:pt x="662506" y="0"/>
                    <a:pt x="426794" y="0"/>
                  </a:cubicBezTo>
                  <a:close/>
                </a:path>
              </a:pathLst>
            </a:custGeom>
            <a:solidFill>
              <a:srgbClr val="0CC0DF"/>
            </a:solidFill>
          </p:spPr>
        </p:sp>
        <p:sp>
          <p:nvSpPr>
            <p:cNvPr name="TextBox 4" id="4"/>
            <p:cNvSpPr txBox="true"/>
            <p:nvPr/>
          </p:nvSpPr>
          <p:spPr>
            <a:xfrm>
              <a:off x="80024" y="28575"/>
              <a:ext cx="69354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0">
            <a:off x="9855731" y="-268181"/>
            <a:ext cx="12516418" cy="11918330"/>
            <a:chOff x="0" y="0"/>
            <a:chExt cx="853588" cy="812800"/>
          </a:xfrm>
        </p:grpSpPr>
        <p:sp>
          <p:nvSpPr>
            <p:cNvPr name="Freeform 6" id="6"/>
            <p:cNvSpPr/>
            <p:nvPr/>
          </p:nvSpPr>
          <p:spPr>
            <a:xfrm flipH="false" flipV="false" rot="0">
              <a:off x="0" y="0"/>
              <a:ext cx="853588" cy="812800"/>
            </a:xfrm>
            <a:custGeom>
              <a:avLst/>
              <a:gdLst/>
              <a:ahLst/>
              <a:cxnLst/>
              <a:rect r="r" b="b" t="t" l="l"/>
              <a:pathLst>
                <a:path h="812800" w="853588">
                  <a:moveTo>
                    <a:pt x="426794" y="0"/>
                  </a:moveTo>
                  <a:cubicBezTo>
                    <a:pt x="191082" y="0"/>
                    <a:pt x="0" y="181951"/>
                    <a:pt x="0" y="406400"/>
                  </a:cubicBezTo>
                  <a:cubicBezTo>
                    <a:pt x="0" y="630849"/>
                    <a:pt x="191082" y="812800"/>
                    <a:pt x="426794" y="812800"/>
                  </a:cubicBezTo>
                  <a:cubicBezTo>
                    <a:pt x="662506" y="812800"/>
                    <a:pt x="853588" y="630849"/>
                    <a:pt x="853588" y="406400"/>
                  </a:cubicBezTo>
                  <a:cubicBezTo>
                    <a:pt x="853588" y="181951"/>
                    <a:pt x="662506" y="0"/>
                    <a:pt x="426794" y="0"/>
                  </a:cubicBezTo>
                  <a:close/>
                </a:path>
              </a:pathLst>
            </a:custGeom>
            <a:solidFill>
              <a:srgbClr val="0CC0DF"/>
            </a:solidFill>
          </p:spPr>
        </p:sp>
        <p:sp>
          <p:nvSpPr>
            <p:cNvPr name="TextBox 7" id="7"/>
            <p:cNvSpPr txBox="true"/>
            <p:nvPr/>
          </p:nvSpPr>
          <p:spPr>
            <a:xfrm>
              <a:off x="80024" y="28575"/>
              <a:ext cx="693540" cy="708025"/>
            </a:xfrm>
            <a:prstGeom prst="rect">
              <a:avLst/>
            </a:prstGeom>
          </p:spPr>
          <p:txBody>
            <a:bodyPr anchor="ctr" rtlCol="false" tIns="50800" lIns="50800" bIns="50800" rIns="50800"/>
            <a:lstStyle/>
            <a:p>
              <a:pPr algn="ctr">
                <a:lnSpc>
                  <a:spcPts val="3504"/>
                </a:lnSpc>
              </a:pPr>
            </a:p>
          </p:txBody>
        </p:sp>
      </p:grpSp>
      <p:grpSp>
        <p:nvGrpSpPr>
          <p:cNvPr name="Group 8" id="8"/>
          <p:cNvGrpSpPr/>
          <p:nvPr/>
        </p:nvGrpSpPr>
        <p:grpSpPr>
          <a:xfrm rot="0">
            <a:off x="-1936413" y="9783400"/>
            <a:ext cx="9648791" cy="1007200"/>
            <a:chOff x="0" y="0"/>
            <a:chExt cx="3893239" cy="406400"/>
          </a:xfrm>
        </p:grpSpPr>
        <p:sp>
          <p:nvSpPr>
            <p:cNvPr name="Freeform 9" id="9"/>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0" id="10"/>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10800000">
            <a:off x="10723212" y="9783400"/>
            <a:ext cx="7747647" cy="1007200"/>
            <a:chOff x="0" y="0"/>
            <a:chExt cx="3126137" cy="406400"/>
          </a:xfrm>
        </p:grpSpPr>
        <p:sp>
          <p:nvSpPr>
            <p:cNvPr name="Freeform 12" id="12"/>
            <p:cNvSpPr/>
            <p:nvPr/>
          </p:nvSpPr>
          <p:spPr>
            <a:xfrm flipH="false" flipV="false" rot="0">
              <a:off x="0" y="0"/>
              <a:ext cx="3126137" cy="406400"/>
            </a:xfrm>
            <a:custGeom>
              <a:avLst/>
              <a:gdLst/>
              <a:ahLst/>
              <a:cxnLst/>
              <a:rect r="r" b="b" t="t" l="l"/>
              <a:pathLst>
                <a:path h="406400" w="3126137">
                  <a:moveTo>
                    <a:pt x="2922937" y="0"/>
                  </a:moveTo>
                  <a:cubicBezTo>
                    <a:pt x="3035161" y="0"/>
                    <a:pt x="3126137" y="90976"/>
                    <a:pt x="3126137" y="203200"/>
                  </a:cubicBezTo>
                  <a:cubicBezTo>
                    <a:pt x="3126137" y="315424"/>
                    <a:pt x="3035161" y="406400"/>
                    <a:pt x="29229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3" id="13"/>
            <p:cNvSpPr txBox="true"/>
            <p:nvPr/>
          </p:nvSpPr>
          <p:spPr>
            <a:xfrm>
              <a:off x="0" y="-38100"/>
              <a:ext cx="31261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1629094" y="9425909"/>
            <a:ext cx="5803847" cy="1007200"/>
            <a:chOff x="0" y="0"/>
            <a:chExt cx="2341823" cy="406400"/>
          </a:xfrm>
        </p:grpSpPr>
        <p:sp>
          <p:nvSpPr>
            <p:cNvPr name="Freeform 15" id="15"/>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6" id="16"/>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10800000">
            <a:off x="13727103" y="9425909"/>
            <a:ext cx="6576134" cy="1007200"/>
            <a:chOff x="0" y="0"/>
            <a:chExt cx="2653437" cy="406400"/>
          </a:xfrm>
        </p:grpSpPr>
        <p:sp>
          <p:nvSpPr>
            <p:cNvPr name="Freeform 18" id="18"/>
            <p:cNvSpPr/>
            <p:nvPr/>
          </p:nvSpPr>
          <p:spPr>
            <a:xfrm flipH="false" flipV="false" rot="0">
              <a:off x="0" y="0"/>
              <a:ext cx="2653437" cy="406400"/>
            </a:xfrm>
            <a:custGeom>
              <a:avLst/>
              <a:gdLst/>
              <a:ahLst/>
              <a:cxnLst/>
              <a:rect r="r" b="b" t="t" l="l"/>
              <a:pathLst>
                <a:path h="406400" w="2653437">
                  <a:moveTo>
                    <a:pt x="2450237" y="0"/>
                  </a:moveTo>
                  <a:cubicBezTo>
                    <a:pt x="2562461" y="0"/>
                    <a:pt x="2653437" y="90976"/>
                    <a:pt x="2653437" y="203200"/>
                  </a:cubicBezTo>
                  <a:cubicBezTo>
                    <a:pt x="2653437" y="315424"/>
                    <a:pt x="2562461" y="406400"/>
                    <a:pt x="2450237"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19" id="19"/>
            <p:cNvSpPr txBox="true"/>
            <p:nvPr/>
          </p:nvSpPr>
          <p:spPr>
            <a:xfrm>
              <a:off x="0" y="-38100"/>
              <a:ext cx="2653437"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313018" y="3104137"/>
            <a:ext cx="1373330" cy="137333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2" id="22"/>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3" id="23"/>
          <p:cNvGrpSpPr/>
          <p:nvPr/>
        </p:nvGrpSpPr>
        <p:grpSpPr>
          <a:xfrm rot="0">
            <a:off x="17097529" y="3104137"/>
            <a:ext cx="1373330" cy="137333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5" id="2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6" id="26"/>
          <p:cNvGrpSpPr/>
          <p:nvPr/>
        </p:nvGrpSpPr>
        <p:grpSpPr>
          <a:xfrm rot="0">
            <a:off x="1104570" y="2153484"/>
            <a:ext cx="678354" cy="678354"/>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8" id="28"/>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9" id="29"/>
          <p:cNvGrpSpPr/>
          <p:nvPr/>
        </p:nvGrpSpPr>
        <p:grpSpPr>
          <a:xfrm rot="0">
            <a:off x="16482457" y="2151436"/>
            <a:ext cx="678354" cy="678354"/>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1" id="3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2" id="32"/>
          <p:cNvGrpSpPr/>
          <p:nvPr/>
        </p:nvGrpSpPr>
        <p:grpSpPr>
          <a:xfrm rot="0">
            <a:off x="1117695" y="2358524"/>
            <a:ext cx="16052610" cy="7570984"/>
            <a:chOff x="0" y="0"/>
            <a:chExt cx="13995838" cy="6600937"/>
          </a:xfrm>
        </p:grpSpPr>
        <p:sp>
          <p:nvSpPr>
            <p:cNvPr name="Freeform 33" id="33"/>
            <p:cNvSpPr/>
            <p:nvPr/>
          </p:nvSpPr>
          <p:spPr>
            <a:xfrm flipH="false" flipV="false" rot="0">
              <a:off x="85369" y="82372"/>
              <a:ext cx="13830801" cy="6451890"/>
            </a:xfrm>
            <a:custGeom>
              <a:avLst/>
              <a:gdLst/>
              <a:ahLst/>
              <a:cxnLst/>
              <a:rect r="r" b="b" t="t" l="l"/>
              <a:pathLst>
                <a:path h="6451890" w="13830801">
                  <a:moveTo>
                    <a:pt x="13555555" y="6451890"/>
                  </a:moveTo>
                  <a:lnTo>
                    <a:pt x="275260" y="6451890"/>
                  </a:lnTo>
                  <a:cubicBezTo>
                    <a:pt x="123241" y="6451890"/>
                    <a:pt x="0" y="6328649"/>
                    <a:pt x="0" y="6176630"/>
                  </a:cubicBezTo>
                  <a:lnTo>
                    <a:pt x="0" y="275260"/>
                  </a:lnTo>
                  <a:cubicBezTo>
                    <a:pt x="0" y="123241"/>
                    <a:pt x="123241" y="0"/>
                    <a:pt x="275260" y="0"/>
                  </a:cubicBezTo>
                  <a:lnTo>
                    <a:pt x="13555543" y="0"/>
                  </a:lnTo>
                  <a:cubicBezTo>
                    <a:pt x="13707561" y="0"/>
                    <a:pt x="13830802" y="123241"/>
                    <a:pt x="13830802" y="275260"/>
                  </a:cubicBezTo>
                  <a:lnTo>
                    <a:pt x="13830802" y="6176630"/>
                  </a:lnTo>
                  <a:cubicBezTo>
                    <a:pt x="13830802" y="6328649"/>
                    <a:pt x="13707561" y="6451890"/>
                    <a:pt x="13555543" y="6451890"/>
                  </a:cubicBezTo>
                  <a:close/>
                </a:path>
              </a:pathLst>
            </a:custGeom>
            <a:blipFill>
              <a:blip r:embed="rId2"/>
              <a:stretch>
                <a:fillRect l="-617" t="-19202" r="-9395" b="-52740"/>
              </a:stretch>
            </a:blipFill>
          </p:spPr>
        </p:sp>
        <p:sp>
          <p:nvSpPr>
            <p:cNvPr name="Freeform 34" id="34"/>
            <p:cNvSpPr/>
            <p:nvPr/>
          </p:nvSpPr>
          <p:spPr>
            <a:xfrm flipH="false" flipV="false" rot="0">
              <a:off x="-2" y="219"/>
              <a:ext cx="13995712" cy="6600753"/>
            </a:xfrm>
            <a:custGeom>
              <a:avLst/>
              <a:gdLst/>
              <a:ahLst/>
              <a:cxnLst/>
              <a:rect r="r" b="b" t="t" l="l"/>
              <a:pathLst>
                <a:path h="6600753" w="13995712">
                  <a:moveTo>
                    <a:pt x="16131" y="875700"/>
                  </a:moveTo>
                  <a:lnTo>
                    <a:pt x="19814" y="5806333"/>
                  </a:lnTo>
                  <a:lnTo>
                    <a:pt x="21592" y="6016645"/>
                  </a:lnTo>
                  <a:lnTo>
                    <a:pt x="22481" y="6117102"/>
                  </a:lnTo>
                  <a:lnTo>
                    <a:pt x="23624" y="6254389"/>
                  </a:lnTo>
                  <a:cubicBezTo>
                    <a:pt x="24513" y="6350909"/>
                    <a:pt x="51437" y="6528582"/>
                    <a:pt x="153164" y="6553093"/>
                  </a:cubicBezTo>
                  <a:cubicBezTo>
                    <a:pt x="211330" y="6567063"/>
                    <a:pt x="300230" y="6589923"/>
                    <a:pt x="364365" y="6589415"/>
                  </a:cubicBezTo>
                  <a:cubicBezTo>
                    <a:pt x="364365" y="6589415"/>
                    <a:pt x="432945" y="6601480"/>
                    <a:pt x="533021" y="6600718"/>
                  </a:cubicBezTo>
                  <a:lnTo>
                    <a:pt x="711456" y="6599194"/>
                  </a:lnTo>
                  <a:lnTo>
                    <a:pt x="13266352" y="6596527"/>
                  </a:lnTo>
                  <a:lnTo>
                    <a:pt x="13380398" y="6595511"/>
                  </a:lnTo>
                  <a:cubicBezTo>
                    <a:pt x="13521113" y="6594241"/>
                    <a:pt x="13494698" y="6594496"/>
                    <a:pt x="13601251" y="6580906"/>
                  </a:cubicBezTo>
                  <a:cubicBezTo>
                    <a:pt x="13697389" y="6568587"/>
                    <a:pt x="13786289" y="6541155"/>
                    <a:pt x="13786289" y="6541155"/>
                  </a:cubicBezTo>
                  <a:cubicBezTo>
                    <a:pt x="13817532" y="6514866"/>
                    <a:pt x="13913925" y="6430030"/>
                    <a:pt x="13936023" y="6395613"/>
                  </a:cubicBezTo>
                  <a:cubicBezTo>
                    <a:pt x="13976536" y="6332240"/>
                    <a:pt x="13974758" y="6298331"/>
                    <a:pt x="13986696" y="6214384"/>
                  </a:cubicBezTo>
                  <a:cubicBezTo>
                    <a:pt x="13998634" y="6130437"/>
                    <a:pt x="13985299" y="6046744"/>
                    <a:pt x="13985299" y="6046744"/>
                  </a:cubicBezTo>
                  <a:cubicBezTo>
                    <a:pt x="13985299" y="6046744"/>
                    <a:pt x="13984790" y="5980831"/>
                    <a:pt x="13984029" y="5901710"/>
                  </a:cubicBezTo>
                  <a:cubicBezTo>
                    <a:pt x="13983266" y="5822589"/>
                    <a:pt x="13995712" y="5786902"/>
                    <a:pt x="13995712" y="5786902"/>
                  </a:cubicBezTo>
                  <a:lnTo>
                    <a:pt x="13991267" y="770163"/>
                  </a:lnTo>
                  <a:cubicBezTo>
                    <a:pt x="13991267" y="770163"/>
                    <a:pt x="13977806" y="680374"/>
                    <a:pt x="13977298" y="622081"/>
                  </a:cubicBezTo>
                  <a:cubicBezTo>
                    <a:pt x="13976789" y="563788"/>
                    <a:pt x="13988728" y="478698"/>
                    <a:pt x="13988728" y="478698"/>
                  </a:cubicBezTo>
                  <a:lnTo>
                    <a:pt x="13986950" y="278165"/>
                  </a:lnTo>
                  <a:cubicBezTo>
                    <a:pt x="13960661" y="172501"/>
                    <a:pt x="13938055" y="102524"/>
                    <a:pt x="13865537" y="54518"/>
                  </a:cubicBezTo>
                  <a:cubicBezTo>
                    <a:pt x="13821977" y="25689"/>
                    <a:pt x="13744507" y="22006"/>
                    <a:pt x="13688373" y="22514"/>
                  </a:cubicBezTo>
                  <a:cubicBezTo>
                    <a:pt x="13688373" y="22514"/>
                    <a:pt x="13602775" y="35849"/>
                    <a:pt x="13527210" y="23911"/>
                  </a:cubicBezTo>
                  <a:cubicBezTo>
                    <a:pt x="13451263" y="11846"/>
                    <a:pt x="13353728" y="25435"/>
                    <a:pt x="13353728" y="25435"/>
                  </a:cubicBezTo>
                  <a:lnTo>
                    <a:pt x="13277019"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13256827" y="131226"/>
                  </a:lnTo>
                  <a:lnTo>
                    <a:pt x="13323502" y="141894"/>
                  </a:lnTo>
                  <a:cubicBezTo>
                    <a:pt x="13323502" y="141894"/>
                    <a:pt x="13408211" y="129829"/>
                    <a:pt x="13474124" y="140624"/>
                  </a:cubicBezTo>
                  <a:cubicBezTo>
                    <a:pt x="13539783" y="151292"/>
                    <a:pt x="13614078" y="139481"/>
                    <a:pt x="13614078" y="139481"/>
                  </a:cubicBezTo>
                  <a:cubicBezTo>
                    <a:pt x="13662846" y="139100"/>
                    <a:pt x="13730156" y="142402"/>
                    <a:pt x="13768002" y="168056"/>
                  </a:cubicBezTo>
                  <a:cubicBezTo>
                    <a:pt x="13830993" y="210728"/>
                    <a:pt x="13850679" y="272958"/>
                    <a:pt x="13873540" y="366811"/>
                  </a:cubicBezTo>
                  <a:lnTo>
                    <a:pt x="13875064" y="544992"/>
                  </a:lnTo>
                  <a:cubicBezTo>
                    <a:pt x="13875064" y="544992"/>
                    <a:pt x="13864649" y="620557"/>
                    <a:pt x="13865157" y="672373"/>
                  </a:cubicBezTo>
                  <a:cubicBezTo>
                    <a:pt x="13865664" y="724189"/>
                    <a:pt x="13877349" y="803945"/>
                    <a:pt x="13877349" y="803945"/>
                  </a:cubicBezTo>
                  <a:lnTo>
                    <a:pt x="13881286" y="5763026"/>
                  </a:lnTo>
                  <a:cubicBezTo>
                    <a:pt x="13881286" y="5763026"/>
                    <a:pt x="13870490" y="5794776"/>
                    <a:pt x="13871126" y="5865134"/>
                  </a:cubicBezTo>
                  <a:cubicBezTo>
                    <a:pt x="13871761" y="5935492"/>
                    <a:pt x="13872268" y="5994039"/>
                    <a:pt x="13872268" y="5994039"/>
                  </a:cubicBezTo>
                  <a:cubicBezTo>
                    <a:pt x="13872268" y="5994039"/>
                    <a:pt x="13883953" y="6068461"/>
                    <a:pt x="13873540" y="6143010"/>
                  </a:cubicBezTo>
                  <a:cubicBezTo>
                    <a:pt x="13863125" y="6217559"/>
                    <a:pt x="13864776" y="6247785"/>
                    <a:pt x="13829597" y="6304046"/>
                  </a:cubicBezTo>
                  <a:cubicBezTo>
                    <a:pt x="13810419" y="6334653"/>
                    <a:pt x="13726727" y="6410091"/>
                    <a:pt x="13699549" y="6433332"/>
                  </a:cubicBezTo>
                  <a:cubicBezTo>
                    <a:pt x="13699549" y="6433332"/>
                    <a:pt x="13622206" y="6457716"/>
                    <a:pt x="13538766" y="6468511"/>
                  </a:cubicBezTo>
                  <a:cubicBezTo>
                    <a:pt x="13446184" y="6480576"/>
                    <a:pt x="13469171" y="6480449"/>
                    <a:pt x="13346997" y="6481465"/>
                  </a:cubicBezTo>
                  <a:lnTo>
                    <a:pt x="13247936" y="6482354"/>
                  </a:lnTo>
                  <a:lnTo>
                    <a:pt x="733173" y="6484640"/>
                  </a:lnTo>
                  <a:cubicBezTo>
                    <a:pt x="733173" y="6484640"/>
                    <a:pt x="665101" y="6485275"/>
                    <a:pt x="578233" y="6485910"/>
                  </a:cubicBezTo>
                  <a:cubicBezTo>
                    <a:pt x="491365" y="6486672"/>
                    <a:pt x="431675" y="6475877"/>
                    <a:pt x="431675" y="6475877"/>
                  </a:cubicBezTo>
                  <a:cubicBezTo>
                    <a:pt x="375922" y="6476385"/>
                    <a:pt x="298706" y="6456065"/>
                    <a:pt x="248160" y="6443619"/>
                  </a:cubicBezTo>
                  <a:cubicBezTo>
                    <a:pt x="159768" y="6421775"/>
                    <a:pt x="136273" y="6264041"/>
                    <a:pt x="135511" y="6178189"/>
                  </a:cubicBezTo>
                  <a:lnTo>
                    <a:pt x="134495" y="6056142"/>
                  </a:lnTo>
                  <a:lnTo>
                    <a:pt x="133733" y="5966988"/>
                  </a:lnTo>
                  <a:lnTo>
                    <a:pt x="132082" y="5780044"/>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sp>
        <p:nvSpPr>
          <p:cNvPr name="TextBox 35" id="35"/>
          <p:cNvSpPr txBox="true"/>
          <p:nvPr/>
        </p:nvSpPr>
        <p:spPr>
          <a:xfrm rot="0">
            <a:off x="3331351" y="-180975"/>
            <a:ext cx="11628018" cy="1608504"/>
          </a:xfrm>
          <a:prstGeom prst="rect">
            <a:avLst/>
          </a:prstGeom>
        </p:spPr>
        <p:txBody>
          <a:bodyPr anchor="t" rtlCol="false" tIns="0" lIns="0" bIns="0" rIns="0">
            <a:spAutoFit/>
          </a:bodyPr>
          <a:lstStyle/>
          <a:p>
            <a:pPr algn="ctr">
              <a:lnSpc>
                <a:spcPts val="13192"/>
              </a:lnSpc>
            </a:pPr>
            <a:r>
              <a:rPr lang="en-US" sz="9423">
                <a:solidFill>
                  <a:srgbClr val="010101"/>
                </a:solidFill>
                <a:latin typeface="League Gothic"/>
                <a:ea typeface="League Gothic"/>
                <a:cs typeface="League Gothic"/>
                <a:sym typeface="League Gothic"/>
              </a:rPr>
              <a:t>OUR TEAM</a:t>
            </a:r>
          </a:p>
        </p:txBody>
      </p:sp>
      <p:sp>
        <p:nvSpPr>
          <p:cNvPr name="TextBox 36" id="36"/>
          <p:cNvSpPr txBox="true"/>
          <p:nvPr/>
        </p:nvSpPr>
        <p:spPr>
          <a:xfrm rot="0">
            <a:off x="1272830" y="1328620"/>
            <a:ext cx="16107794" cy="824863"/>
          </a:xfrm>
          <a:prstGeom prst="rect">
            <a:avLst/>
          </a:prstGeom>
        </p:spPr>
        <p:txBody>
          <a:bodyPr anchor="t" rtlCol="false" tIns="0" lIns="0" bIns="0" rIns="0">
            <a:spAutoFit/>
          </a:bodyPr>
          <a:lstStyle/>
          <a:p>
            <a:pPr algn="just">
              <a:lnSpc>
                <a:spcPts val="3360"/>
              </a:lnSpc>
            </a:pPr>
            <a:r>
              <a:rPr lang="en-US" sz="2400" b="true">
                <a:solidFill>
                  <a:srgbClr val="000000"/>
                </a:solidFill>
                <a:latin typeface="DM Sans Bold"/>
                <a:ea typeface="DM Sans Bold"/>
                <a:cs typeface="DM Sans Bold"/>
                <a:sym typeface="DM Sans Bold"/>
              </a:rPr>
              <a:t>Behind our success is a dedicated team of 40+ professionals, including Chartered Accountants, Tax Experts, and Junior Associates. We foster a culture of continuous learning to stay ahead of global financial trends.</a:t>
            </a:r>
          </a:p>
        </p:txBody>
      </p:sp>
      <p:sp>
        <p:nvSpPr>
          <p:cNvPr name="Freeform 37" id="37"/>
          <p:cNvSpPr/>
          <p:nvPr/>
        </p:nvSpPr>
        <p:spPr>
          <a:xfrm flipH="false" flipV="false" rot="0">
            <a:off x="-1888788" y="-1447775"/>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EAFD2"/>
        </a:solidFill>
      </p:bgPr>
    </p:bg>
    <p:spTree>
      <p:nvGrpSpPr>
        <p:cNvPr id="1" name=""/>
        <p:cNvGrpSpPr/>
        <p:nvPr/>
      </p:nvGrpSpPr>
      <p:grpSpPr>
        <a:xfrm>
          <a:off x="0" y="0"/>
          <a:ext cx="0" cy="0"/>
          <a:chOff x="0" y="0"/>
          <a:chExt cx="0" cy="0"/>
        </a:xfrm>
      </p:grpSpPr>
      <p:grpSp>
        <p:nvGrpSpPr>
          <p:cNvPr name="Group 2" id="2"/>
          <p:cNvGrpSpPr/>
          <p:nvPr/>
        </p:nvGrpSpPr>
        <p:grpSpPr>
          <a:xfrm rot="0">
            <a:off x="-1975825" y="9279800"/>
            <a:ext cx="9648791" cy="1007200"/>
            <a:chOff x="0" y="0"/>
            <a:chExt cx="3893239" cy="406400"/>
          </a:xfrm>
        </p:grpSpPr>
        <p:sp>
          <p:nvSpPr>
            <p:cNvPr name="Freeform 3" id="3"/>
            <p:cNvSpPr/>
            <p:nvPr/>
          </p:nvSpPr>
          <p:spPr>
            <a:xfrm flipH="false" flipV="false" rot="0">
              <a:off x="0" y="0"/>
              <a:ext cx="3893239" cy="406400"/>
            </a:xfrm>
            <a:custGeom>
              <a:avLst/>
              <a:gdLst/>
              <a:ahLst/>
              <a:cxnLst/>
              <a:rect r="r" b="b" t="t" l="l"/>
              <a:pathLst>
                <a:path h="406400" w="3893239">
                  <a:moveTo>
                    <a:pt x="3690039" y="0"/>
                  </a:moveTo>
                  <a:cubicBezTo>
                    <a:pt x="3802263" y="0"/>
                    <a:pt x="3893239" y="90976"/>
                    <a:pt x="3893239" y="203200"/>
                  </a:cubicBezTo>
                  <a:cubicBezTo>
                    <a:pt x="3893239" y="315424"/>
                    <a:pt x="3802263" y="406400"/>
                    <a:pt x="3690039"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4" id="4"/>
            <p:cNvSpPr txBox="true"/>
            <p:nvPr/>
          </p:nvSpPr>
          <p:spPr>
            <a:xfrm>
              <a:off x="0" y="-38100"/>
              <a:ext cx="3893239" cy="4445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668505" y="8922309"/>
            <a:ext cx="5803847" cy="1007200"/>
            <a:chOff x="0" y="0"/>
            <a:chExt cx="2341823" cy="406400"/>
          </a:xfrm>
        </p:grpSpPr>
        <p:sp>
          <p:nvSpPr>
            <p:cNvPr name="Freeform 6" id="6"/>
            <p:cNvSpPr/>
            <p:nvPr/>
          </p:nvSpPr>
          <p:spPr>
            <a:xfrm flipH="false" flipV="false" rot="0">
              <a:off x="0" y="0"/>
              <a:ext cx="2341823" cy="406400"/>
            </a:xfrm>
            <a:custGeom>
              <a:avLst/>
              <a:gdLst/>
              <a:ahLst/>
              <a:cxnLst/>
              <a:rect r="r" b="b" t="t" l="l"/>
              <a:pathLst>
                <a:path h="406400" w="2341823">
                  <a:moveTo>
                    <a:pt x="2138623" y="0"/>
                  </a:moveTo>
                  <a:cubicBezTo>
                    <a:pt x="2250847" y="0"/>
                    <a:pt x="2341823" y="90976"/>
                    <a:pt x="2341823" y="203200"/>
                  </a:cubicBezTo>
                  <a:cubicBezTo>
                    <a:pt x="2341823" y="315424"/>
                    <a:pt x="2250847" y="406400"/>
                    <a:pt x="2138623"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002960">
                    <a:alpha val="100000"/>
                  </a:srgbClr>
                </a:gs>
                <a:gs pos="100000">
                  <a:srgbClr val="2A5C9F">
                    <a:alpha val="100000"/>
                  </a:srgbClr>
                </a:gs>
              </a:gsLst>
              <a:lin ang="0"/>
            </a:gradFill>
          </p:spPr>
        </p:sp>
        <p:sp>
          <p:nvSpPr>
            <p:cNvPr name="TextBox 7" id="7"/>
            <p:cNvSpPr txBox="true"/>
            <p:nvPr/>
          </p:nvSpPr>
          <p:spPr>
            <a:xfrm>
              <a:off x="0" y="-38100"/>
              <a:ext cx="2341823" cy="444500"/>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1570465" y="4356902"/>
            <a:ext cx="746508" cy="746508"/>
          </a:xfrm>
          <a:custGeom>
            <a:avLst/>
            <a:gdLst/>
            <a:ahLst/>
            <a:cxnLst/>
            <a:rect r="r" b="b" t="t" l="l"/>
            <a:pathLst>
              <a:path h="746508" w="746508">
                <a:moveTo>
                  <a:pt x="0" y="0"/>
                </a:moveTo>
                <a:lnTo>
                  <a:pt x="746508" y="0"/>
                </a:lnTo>
                <a:lnTo>
                  <a:pt x="746508" y="746507"/>
                </a:lnTo>
                <a:lnTo>
                  <a:pt x="0" y="7465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70465" y="5275809"/>
            <a:ext cx="746508" cy="746508"/>
          </a:xfrm>
          <a:custGeom>
            <a:avLst/>
            <a:gdLst/>
            <a:ahLst/>
            <a:cxnLst/>
            <a:rect r="r" b="b" t="t" l="l"/>
            <a:pathLst>
              <a:path h="746508" w="746508">
                <a:moveTo>
                  <a:pt x="0" y="0"/>
                </a:moveTo>
                <a:lnTo>
                  <a:pt x="746508" y="0"/>
                </a:lnTo>
                <a:lnTo>
                  <a:pt x="746508" y="746507"/>
                </a:lnTo>
                <a:lnTo>
                  <a:pt x="0" y="7465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570465" y="6192060"/>
            <a:ext cx="746508" cy="746508"/>
          </a:xfrm>
          <a:custGeom>
            <a:avLst/>
            <a:gdLst/>
            <a:ahLst/>
            <a:cxnLst/>
            <a:rect r="r" b="b" t="t" l="l"/>
            <a:pathLst>
              <a:path h="746508" w="746508">
                <a:moveTo>
                  <a:pt x="0" y="0"/>
                </a:moveTo>
                <a:lnTo>
                  <a:pt x="746508" y="0"/>
                </a:lnTo>
                <a:lnTo>
                  <a:pt x="746508" y="746508"/>
                </a:lnTo>
                <a:lnTo>
                  <a:pt x="0" y="7465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570465" y="7108311"/>
            <a:ext cx="746508" cy="746508"/>
          </a:xfrm>
          <a:custGeom>
            <a:avLst/>
            <a:gdLst/>
            <a:ahLst/>
            <a:cxnLst/>
            <a:rect r="r" b="b" t="t" l="l"/>
            <a:pathLst>
              <a:path h="746508" w="746508">
                <a:moveTo>
                  <a:pt x="0" y="0"/>
                </a:moveTo>
                <a:lnTo>
                  <a:pt x="746508" y="0"/>
                </a:lnTo>
                <a:lnTo>
                  <a:pt x="746508" y="746508"/>
                </a:lnTo>
                <a:lnTo>
                  <a:pt x="0" y="7465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2" id="12"/>
          <p:cNvSpPr txBox="true"/>
          <p:nvPr/>
        </p:nvSpPr>
        <p:spPr>
          <a:xfrm rot="0">
            <a:off x="1570465" y="1044023"/>
            <a:ext cx="7938568" cy="2160354"/>
          </a:xfrm>
          <a:prstGeom prst="rect">
            <a:avLst/>
          </a:prstGeom>
        </p:spPr>
        <p:txBody>
          <a:bodyPr anchor="t" rtlCol="false" tIns="0" lIns="0" bIns="0" rIns="0">
            <a:spAutoFit/>
          </a:bodyPr>
          <a:lstStyle/>
          <a:p>
            <a:pPr algn="l">
              <a:lnSpc>
                <a:spcPts val="17687"/>
              </a:lnSpc>
            </a:pPr>
            <a:r>
              <a:rPr lang="en-US" sz="12634">
                <a:solidFill>
                  <a:srgbClr val="FFD118"/>
                </a:solidFill>
                <a:latin typeface="League Gothic"/>
                <a:ea typeface="League Gothic"/>
                <a:cs typeface="League Gothic"/>
                <a:sym typeface="League Gothic"/>
              </a:rPr>
              <a:t>CONTACT US</a:t>
            </a:r>
          </a:p>
        </p:txBody>
      </p:sp>
      <p:grpSp>
        <p:nvGrpSpPr>
          <p:cNvPr name="Group 13" id="13"/>
          <p:cNvGrpSpPr/>
          <p:nvPr/>
        </p:nvGrpSpPr>
        <p:grpSpPr>
          <a:xfrm rot="-10800000">
            <a:off x="10394566" y="-683357"/>
            <a:ext cx="11918330" cy="1191833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16" id="16"/>
          <p:cNvSpPr txBox="true"/>
          <p:nvPr/>
        </p:nvSpPr>
        <p:spPr>
          <a:xfrm rot="0">
            <a:off x="1746960" y="3011688"/>
            <a:ext cx="7190285" cy="1190908"/>
          </a:xfrm>
          <a:prstGeom prst="rect">
            <a:avLst/>
          </a:prstGeom>
        </p:spPr>
        <p:txBody>
          <a:bodyPr anchor="t" rtlCol="false" tIns="0" lIns="0" bIns="0" rIns="0">
            <a:spAutoFit/>
          </a:bodyPr>
          <a:lstStyle/>
          <a:p>
            <a:pPr algn="l">
              <a:lnSpc>
                <a:spcPts val="4499"/>
              </a:lnSpc>
              <a:spcBef>
                <a:spcPct val="0"/>
              </a:spcBef>
            </a:pPr>
            <a:r>
              <a:rPr lang="en-US" b="true" sz="3213" spc="-64">
                <a:solidFill>
                  <a:srgbClr val="002960"/>
                </a:solidFill>
                <a:latin typeface="Helvetica World Bold"/>
                <a:ea typeface="Helvetica World Bold"/>
                <a:cs typeface="Helvetica World Bold"/>
                <a:sym typeface="Helvetica World Bold"/>
              </a:rPr>
              <a:t>Ready to optimize your accounting? Let’s talk. </a:t>
            </a:r>
          </a:p>
        </p:txBody>
      </p:sp>
      <p:grpSp>
        <p:nvGrpSpPr>
          <p:cNvPr name="Group 17" id="17"/>
          <p:cNvGrpSpPr/>
          <p:nvPr/>
        </p:nvGrpSpPr>
        <p:grpSpPr>
          <a:xfrm rot="0">
            <a:off x="8803895" y="1282148"/>
            <a:ext cx="7848130" cy="7168638"/>
            <a:chOff x="0" y="0"/>
            <a:chExt cx="11530330" cy="10532033"/>
          </a:xfrm>
        </p:grpSpPr>
        <p:sp>
          <p:nvSpPr>
            <p:cNvPr name="Freeform 18" id="18"/>
            <p:cNvSpPr/>
            <p:nvPr/>
          </p:nvSpPr>
          <p:spPr>
            <a:xfrm flipH="false" flipV="false" rot="0">
              <a:off x="85369" y="82372"/>
              <a:ext cx="11365294" cy="10382986"/>
            </a:xfrm>
            <a:custGeom>
              <a:avLst/>
              <a:gdLst/>
              <a:ahLst/>
              <a:cxnLst/>
              <a:rect r="r" b="b" t="t" l="l"/>
              <a:pathLst>
                <a:path h="10382986" w="11365294">
                  <a:moveTo>
                    <a:pt x="11090047" y="10382986"/>
                  </a:moveTo>
                  <a:lnTo>
                    <a:pt x="275260" y="10382986"/>
                  </a:lnTo>
                  <a:cubicBezTo>
                    <a:pt x="123241" y="10382986"/>
                    <a:pt x="0" y="10259746"/>
                    <a:pt x="0" y="10107726"/>
                  </a:cubicBezTo>
                  <a:lnTo>
                    <a:pt x="0" y="275260"/>
                  </a:lnTo>
                  <a:cubicBezTo>
                    <a:pt x="0" y="123241"/>
                    <a:pt x="123241" y="0"/>
                    <a:pt x="275260" y="0"/>
                  </a:cubicBezTo>
                  <a:lnTo>
                    <a:pt x="11090034" y="0"/>
                  </a:lnTo>
                  <a:cubicBezTo>
                    <a:pt x="11242053" y="0"/>
                    <a:pt x="11365294" y="123241"/>
                    <a:pt x="11365294" y="275260"/>
                  </a:cubicBezTo>
                  <a:lnTo>
                    <a:pt x="11365294" y="10107726"/>
                  </a:lnTo>
                  <a:cubicBezTo>
                    <a:pt x="11365294" y="10259746"/>
                    <a:pt x="11242053" y="10382986"/>
                    <a:pt x="11090034" y="10382986"/>
                  </a:cubicBezTo>
                  <a:close/>
                </a:path>
              </a:pathLst>
            </a:custGeom>
            <a:blipFill>
              <a:blip r:embed="rId10"/>
              <a:stretch>
                <a:fillRect l="-12596" t="0" r="-12596" b="0"/>
              </a:stretch>
            </a:blipFill>
          </p:spPr>
        </p:sp>
        <p:sp>
          <p:nvSpPr>
            <p:cNvPr name="Freeform 19" id="19"/>
            <p:cNvSpPr/>
            <p:nvPr/>
          </p:nvSpPr>
          <p:spPr>
            <a:xfrm flipH="false" flipV="false" rot="0">
              <a:off x="-2" y="219"/>
              <a:ext cx="11530205" cy="10531849"/>
            </a:xfrm>
            <a:custGeom>
              <a:avLst/>
              <a:gdLst/>
              <a:ahLst/>
              <a:cxnLst/>
              <a:rect r="r" b="b" t="t" l="l"/>
              <a:pathLst>
                <a:path h="10531849" w="11530205">
                  <a:moveTo>
                    <a:pt x="16131" y="875700"/>
                  </a:moveTo>
                  <a:lnTo>
                    <a:pt x="19814" y="9737429"/>
                  </a:lnTo>
                  <a:lnTo>
                    <a:pt x="21592" y="9947741"/>
                  </a:lnTo>
                  <a:lnTo>
                    <a:pt x="22481" y="10048198"/>
                  </a:lnTo>
                  <a:lnTo>
                    <a:pt x="23624" y="10185485"/>
                  </a:lnTo>
                  <a:cubicBezTo>
                    <a:pt x="24513" y="10282005"/>
                    <a:pt x="51437" y="10459678"/>
                    <a:pt x="153164" y="10484189"/>
                  </a:cubicBezTo>
                  <a:cubicBezTo>
                    <a:pt x="211330" y="10498159"/>
                    <a:pt x="300230" y="10521019"/>
                    <a:pt x="364365" y="10520511"/>
                  </a:cubicBezTo>
                  <a:cubicBezTo>
                    <a:pt x="364365" y="10520511"/>
                    <a:pt x="432945" y="10532576"/>
                    <a:pt x="533021" y="10531814"/>
                  </a:cubicBezTo>
                  <a:lnTo>
                    <a:pt x="711456" y="10530290"/>
                  </a:lnTo>
                  <a:lnTo>
                    <a:pt x="10800844" y="10527623"/>
                  </a:lnTo>
                  <a:lnTo>
                    <a:pt x="10914890" y="10526607"/>
                  </a:lnTo>
                  <a:cubicBezTo>
                    <a:pt x="11055606" y="10525337"/>
                    <a:pt x="11029190" y="10525591"/>
                    <a:pt x="11135743" y="10512002"/>
                  </a:cubicBezTo>
                  <a:cubicBezTo>
                    <a:pt x="11231882" y="10499684"/>
                    <a:pt x="11320782" y="10472251"/>
                    <a:pt x="11320782" y="10472251"/>
                  </a:cubicBezTo>
                  <a:cubicBezTo>
                    <a:pt x="11352024" y="10445962"/>
                    <a:pt x="11448417" y="10361126"/>
                    <a:pt x="11470515" y="10326709"/>
                  </a:cubicBezTo>
                  <a:cubicBezTo>
                    <a:pt x="11511028" y="10263336"/>
                    <a:pt x="11509250" y="10229427"/>
                    <a:pt x="11521188" y="10145480"/>
                  </a:cubicBezTo>
                  <a:cubicBezTo>
                    <a:pt x="11533126" y="10061533"/>
                    <a:pt x="11519791" y="9977840"/>
                    <a:pt x="11519791" y="9977840"/>
                  </a:cubicBezTo>
                  <a:cubicBezTo>
                    <a:pt x="11519791" y="9977840"/>
                    <a:pt x="11519283" y="9911927"/>
                    <a:pt x="11518521" y="9832806"/>
                  </a:cubicBezTo>
                  <a:cubicBezTo>
                    <a:pt x="11517759" y="9753685"/>
                    <a:pt x="11530205" y="9717998"/>
                    <a:pt x="11530205" y="9717998"/>
                  </a:cubicBezTo>
                  <a:lnTo>
                    <a:pt x="11525760" y="770163"/>
                  </a:lnTo>
                  <a:cubicBezTo>
                    <a:pt x="11525760" y="770163"/>
                    <a:pt x="11512298" y="680374"/>
                    <a:pt x="11511790" y="622081"/>
                  </a:cubicBezTo>
                  <a:cubicBezTo>
                    <a:pt x="11511282" y="563788"/>
                    <a:pt x="11523220" y="478698"/>
                    <a:pt x="11523220" y="478698"/>
                  </a:cubicBezTo>
                  <a:lnTo>
                    <a:pt x="11521442" y="278165"/>
                  </a:lnTo>
                  <a:cubicBezTo>
                    <a:pt x="11495153" y="172501"/>
                    <a:pt x="11472547" y="102524"/>
                    <a:pt x="11400030" y="54518"/>
                  </a:cubicBezTo>
                  <a:cubicBezTo>
                    <a:pt x="11356469" y="25689"/>
                    <a:pt x="11278999" y="22006"/>
                    <a:pt x="11222865" y="22514"/>
                  </a:cubicBezTo>
                  <a:cubicBezTo>
                    <a:pt x="11222865" y="22514"/>
                    <a:pt x="11137267" y="35849"/>
                    <a:pt x="11061702" y="23911"/>
                  </a:cubicBezTo>
                  <a:cubicBezTo>
                    <a:pt x="10985756" y="11846"/>
                    <a:pt x="10888220" y="25435"/>
                    <a:pt x="10888220" y="25435"/>
                  </a:cubicBezTo>
                  <a:lnTo>
                    <a:pt x="10811512" y="13370"/>
                  </a:lnTo>
                  <a:lnTo>
                    <a:pt x="683897" y="16291"/>
                  </a:lnTo>
                  <a:cubicBezTo>
                    <a:pt x="683897" y="16291"/>
                    <a:pt x="592711" y="4353"/>
                    <a:pt x="535561" y="4861"/>
                  </a:cubicBezTo>
                  <a:cubicBezTo>
                    <a:pt x="478411" y="5369"/>
                    <a:pt x="452884" y="-7077"/>
                    <a:pt x="397131" y="6004"/>
                  </a:cubicBezTo>
                  <a:cubicBezTo>
                    <a:pt x="341378" y="19212"/>
                    <a:pt x="283847" y="16418"/>
                    <a:pt x="238508" y="33944"/>
                  </a:cubicBezTo>
                  <a:cubicBezTo>
                    <a:pt x="193423" y="51343"/>
                    <a:pt x="139702" y="89316"/>
                    <a:pt x="103888" y="120431"/>
                  </a:cubicBezTo>
                  <a:cubicBezTo>
                    <a:pt x="52453" y="165135"/>
                    <a:pt x="62994" y="221904"/>
                    <a:pt x="38610" y="286801"/>
                  </a:cubicBezTo>
                  <a:cubicBezTo>
                    <a:pt x="21338" y="332902"/>
                    <a:pt x="-252" y="441106"/>
                    <a:pt x="2" y="474126"/>
                  </a:cubicBezTo>
                  <a:cubicBezTo>
                    <a:pt x="256" y="507146"/>
                    <a:pt x="16131" y="875700"/>
                    <a:pt x="16131" y="875700"/>
                  </a:cubicBezTo>
                  <a:close/>
                  <a:moveTo>
                    <a:pt x="148465" y="373923"/>
                  </a:moveTo>
                  <a:cubicBezTo>
                    <a:pt x="169674" y="316265"/>
                    <a:pt x="160530" y="265846"/>
                    <a:pt x="205107" y="226222"/>
                  </a:cubicBezTo>
                  <a:cubicBezTo>
                    <a:pt x="236222" y="198536"/>
                    <a:pt x="282958" y="164881"/>
                    <a:pt x="322074" y="149387"/>
                  </a:cubicBezTo>
                  <a:cubicBezTo>
                    <a:pt x="361444" y="133766"/>
                    <a:pt x="411355" y="136306"/>
                    <a:pt x="459869" y="124622"/>
                  </a:cubicBezTo>
                  <a:cubicBezTo>
                    <a:pt x="508256" y="112938"/>
                    <a:pt x="530481" y="123987"/>
                    <a:pt x="580138" y="123606"/>
                  </a:cubicBezTo>
                  <a:cubicBezTo>
                    <a:pt x="629795" y="123225"/>
                    <a:pt x="708916" y="133766"/>
                    <a:pt x="708916" y="133766"/>
                  </a:cubicBezTo>
                  <a:lnTo>
                    <a:pt x="10791319" y="131226"/>
                  </a:lnTo>
                  <a:lnTo>
                    <a:pt x="10857994" y="141894"/>
                  </a:lnTo>
                  <a:cubicBezTo>
                    <a:pt x="10857994" y="141894"/>
                    <a:pt x="10942703" y="129829"/>
                    <a:pt x="11008616" y="140624"/>
                  </a:cubicBezTo>
                  <a:cubicBezTo>
                    <a:pt x="11074275" y="151292"/>
                    <a:pt x="11148570" y="139481"/>
                    <a:pt x="11148570" y="139481"/>
                  </a:cubicBezTo>
                  <a:cubicBezTo>
                    <a:pt x="11197338" y="139100"/>
                    <a:pt x="11264648" y="142402"/>
                    <a:pt x="11302494" y="168056"/>
                  </a:cubicBezTo>
                  <a:cubicBezTo>
                    <a:pt x="11365486" y="210728"/>
                    <a:pt x="11385171" y="272958"/>
                    <a:pt x="11408031" y="366811"/>
                  </a:cubicBezTo>
                  <a:lnTo>
                    <a:pt x="11409555" y="544992"/>
                  </a:lnTo>
                  <a:cubicBezTo>
                    <a:pt x="11409555" y="544992"/>
                    <a:pt x="11399141" y="620557"/>
                    <a:pt x="11399649" y="672373"/>
                  </a:cubicBezTo>
                  <a:cubicBezTo>
                    <a:pt x="11400157" y="724189"/>
                    <a:pt x="11411841" y="803945"/>
                    <a:pt x="11411841" y="803945"/>
                  </a:cubicBezTo>
                  <a:lnTo>
                    <a:pt x="11415778" y="9694122"/>
                  </a:lnTo>
                  <a:cubicBezTo>
                    <a:pt x="11415778" y="9694122"/>
                    <a:pt x="11404983" y="9725872"/>
                    <a:pt x="11405618" y="9796230"/>
                  </a:cubicBezTo>
                  <a:cubicBezTo>
                    <a:pt x="11406253" y="9866588"/>
                    <a:pt x="11406761" y="9925135"/>
                    <a:pt x="11406761" y="9925135"/>
                  </a:cubicBezTo>
                  <a:cubicBezTo>
                    <a:pt x="11406761" y="9925135"/>
                    <a:pt x="11418445" y="9999557"/>
                    <a:pt x="11408031" y="10074106"/>
                  </a:cubicBezTo>
                  <a:cubicBezTo>
                    <a:pt x="11397617" y="10148655"/>
                    <a:pt x="11399268" y="10178881"/>
                    <a:pt x="11364089" y="10235142"/>
                  </a:cubicBezTo>
                  <a:cubicBezTo>
                    <a:pt x="11344912" y="10265749"/>
                    <a:pt x="11261219" y="10341187"/>
                    <a:pt x="11234041" y="10364428"/>
                  </a:cubicBezTo>
                  <a:cubicBezTo>
                    <a:pt x="11234041" y="10364428"/>
                    <a:pt x="11156698" y="10388812"/>
                    <a:pt x="11073259" y="10399607"/>
                  </a:cubicBezTo>
                  <a:cubicBezTo>
                    <a:pt x="10980676" y="10411672"/>
                    <a:pt x="11003663" y="10411545"/>
                    <a:pt x="10881489" y="10412561"/>
                  </a:cubicBezTo>
                  <a:lnTo>
                    <a:pt x="10782429" y="10413450"/>
                  </a:lnTo>
                  <a:lnTo>
                    <a:pt x="733173" y="10415736"/>
                  </a:lnTo>
                  <a:cubicBezTo>
                    <a:pt x="733173" y="10415736"/>
                    <a:pt x="665101" y="10416371"/>
                    <a:pt x="578233" y="10417006"/>
                  </a:cubicBezTo>
                  <a:cubicBezTo>
                    <a:pt x="491365" y="10417768"/>
                    <a:pt x="431675" y="10406973"/>
                    <a:pt x="431675" y="10406973"/>
                  </a:cubicBezTo>
                  <a:cubicBezTo>
                    <a:pt x="375922" y="10407481"/>
                    <a:pt x="298706" y="10387161"/>
                    <a:pt x="248160" y="10374715"/>
                  </a:cubicBezTo>
                  <a:cubicBezTo>
                    <a:pt x="159768" y="10352871"/>
                    <a:pt x="136273" y="10195137"/>
                    <a:pt x="135511" y="10109285"/>
                  </a:cubicBezTo>
                  <a:lnTo>
                    <a:pt x="134495" y="9987238"/>
                  </a:lnTo>
                  <a:lnTo>
                    <a:pt x="133733" y="9898084"/>
                  </a:lnTo>
                  <a:lnTo>
                    <a:pt x="132082" y="9711140"/>
                  </a:lnTo>
                  <a:lnTo>
                    <a:pt x="128780" y="897417"/>
                  </a:lnTo>
                  <a:cubicBezTo>
                    <a:pt x="128780" y="897417"/>
                    <a:pt x="114937" y="569884"/>
                    <a:pt x="114683" y="540674"/>
                  </a:cubicBezTo>
                  <a:cubicBezTo>
                    <a:pt x="114429" y="511337"/>
                    <a:pt x="133098" y="415325"/>
                    <a:pt x="148338" y="374050"/>
                  </a:cubicBezTo>
                  <a:lnTo>
                    <a:pt x="148465" y="373923"/>
                  </a:lnTo>
                  <a:close/>
                </a:path>
              </a:pathLst>
            </a:custGeom>
            <a:solidFill>
              <a:srgbClr val="002960"/>
            </a:solidFill>
          </p:spPr>
        </p:sp>
      </p:grpSp>
      <p:sp>
        <p:nvSpPr>
          <p:cNvPr name="TextBox 20" id="20"/>
          <p:cNvSpPr txBox="true"/>
          <p:nvPr/>
        </p:nvSpPr>
        <p:spPr>
          <a:xfrm rot="0">
            <a:off x="2476642" y="4461122"/>
            <a:ext cx="3576520" cy="488032"/>
          </a:xfrm>
          <a:prstGeom prst="rect">
            <a:avLst/>
          </a:prstGeom>
        </p:spPr>
        <p:txBody>
          <a:bodyPr anchor="t" rtlCol="false" tIns="0" lIns="0" bIns="0" rIns="0">
            <a:spAutoFit/>
          </a:bodyPr>
          <a:lstStyle/>
          <a:p>
            <a:pPr algn="just">
              <a:lnSpc>
                <a:spcPts val="4075"/>
              </a:lnSpc>
              <a:spcBef>
                <a:spcPct val="0"/>
              </a:spcBef>
            </a:pPr>
            <a:r>
              <a:rPr lang="en-US" sz="2911" spc="-58">
                <a:solidFill>
                  <a:srgbClr val="FFFFFF"/>
                </a:solidFill>
                <a:latin typeface="Helvetica World"/>
                <a:ea typeface="Helvetica World"/>
                <a:cs typeface="Helvetica World"/>
                <a:sym typeface="Helvetica World"/>
                <a:hlinkClick r:id="rId11" tooltip="tel:+916300835346"/>
              </a:rPr>
              <a:t>+91 63008 35346 </a:t>
            </a:r>
          </a:p>
        </p:txBody>
      </p:sp>
      <p:sp>
        <p:nvSpPr>
          <p:cNvPr name="TextBox 21" id="21"/>
          <p:cNvSpPr txBox="true"/>
          <p:nvPr/>
        </p:nvSpPr>
        <p:spPr>
          <a:xfrm rot="0">
            <a:off x="2476642" y="5380029"/>
            <a:ext cx="4878396" cy="488032"/>
          </a:xfrm>
          <a:prstGeom prst="rect">
            <a:avLst/>
          </a:prstGeom>
        </p:spPr>
        <p:txBody>
          <a:bodyPr anchor="t" rtlCol="false" tIns="0" lIns="0" bIns="0" rIns="0">
            <a:spAutoFit/>
          </a:bodyPr>
          <a:lstStyle/>
          <a:p>
            <a:pPr algn="just">
              <a:lnSpc>
                <a:spcPts val="4075"/>
              </a:lnSpc>
              <a:spcBef>
                <a:spcPct val="0"/>
              </a:spcBef>
            </a:pPr>
            <a:r>
              <a:rPr lang="en-US" sz="2911" spc="-58">
                <a:solidFill>
                  <a:srgbClr val="FFFFFF"/>
                </a:solidFill>
                <a:latin typeface="Helvetica World"/>
                <a:ea typeface="Helvetica World"/>
                <a:cs typeface="Helvetica World"/>
                <a:sym typeface="Helvetica World"/>
                <a:hlinkClick r:id="rId12" tooltip="http://www.vgtaxadvisors.com"/>
              </a:rPr>
              <a:t>www.vgtaxadvisors.com </a:t>
            </a:r>
          </a:p>
        </p:txBody>
      </p:sp>
      <p:sp>
        <p:nvSpPr>
          <p:cNvPr name="TextBox 22" id="22"/>
          <p:cNvSpPr txBox="true"/>
          <p:nvPr/>
        </p:nvSpPr>
        <p:spPr>
          <a:xfrm rot="0">
            <a:off x="2476642" y="7212532"/>
            <a:ext cx="4878396" cy="488032"/>
          </a:xfrm>
          <a:prstGeom prst="rect">
            <a:avLst/>
          </a:prstGeom>
        </p:spPr>
        <p:txBody>
          <a:bodyPr anchor="t" rtlCol="false" tIns="0" lIns="0" bIns="0" rIns="0">
            <a:spAutoFit/>
          </a:bodyPr>
          <a:lstStyle/>
          <a:p>
            <a:pPr algn="just">
              <a:lnSpc>
                <a:spcPts val="4075"/>
              </a:lnSpc>
              <a:spcBef>
                <a:spcPct val="0"/>
              </a:spcBef>
            </a:pPr>
            <a:r>
              <a:rPr lang="en-US" sz="2911" spc="-58">
                <a:solidFill>
                  <a:srgbClr val="FFFFFF"/>
                </a:solidFill>
                <a:latin typeface="Helvetica World"/>
                <a:ea typeface="Helvetica World"/>
                <a:cs typeface="Helvetica World"/>
                <a:sym typeface="Helvetica World"/>
                <a:hlinkClick r:id="rId13" tooltip="mailto:contact@vgtaxadvisors.com"/>
              </a:rPr>
              <a:t>contact@vgtaxadvisors.com </a:t>
            </a:r>
          </a:p>
        </p:txBody>
      </p:sp>
      <p:sp>
        <p:nvSpPr>
          <p:cNvPr name="TextBox 23" id="23"/>
          <p:cNvSpPr txBox="true"/>
          <p:nvPr/>
        </p:nvSpPr>
        <p:spPr>
          <a:xfrm rot="0">
            <a:off x="2476642" y="6296281"/>
            <a:ext cx="5196324" cy="490441"/>
          </a:xfrm>
          <a:prstGeom prst="rect">
            <a:avLst/>
          </a:prstGeom>
        </p:spPr>
        <p:txBody>
          <a:bodyPr anchor="t" rtlCol="false" tIns="0" lIns="0" bIns="0" rIns="0">
            <a:spAutoFit/>
          </a:bodyPr>
          <a:lstStyle/>
          <a:p>
            <a:pPr algn="just">
              <a:lnSpc>
                <a:spcPts val="4075"/>
              </a:lnSpc>
              <a:spcBef>
                <a:spcPct val="0"/>
              </a:spcBef>
            </a:pPr>
            <a:r>
              <a:rPr lang="en-US" sz="2911" spc="-58">
                <a:solidFill>
                  <a:srgbClr val="FFFFFF"/>
                </a:solidFill>
                <a:latin typeface="Helvetica World"/>
                <a:ea typeface="Helvetica World"/>
                <a:cs typeface="Helvetica World"/>
                <a:sym typeface="Helvetica World"/>
              </a:rPr>
              <a:t>Bowenpally || Madhapur || Abids</a:t>
            </a:r>
          </a:p>
        </p:txBody>
      </p:sp>
      <p:sp>
        <p:nvSpPr>
          <p:cNvPr name="TextBox 24" id="24"/>
          <p:cNvSpPr txBox="true"/>
          <p:nvPr/>
        </p:nvSpPr>
        <p:spPr>
          <a:xfrm rot="0">
            <a:off x="2476642" y="7655348"/>
            <a:ext cx="4878396" cy="488032"/>
          </a:xfrm>
          <a:prstGeom prst="rect">
            <a:avLst/>
          </a:prstGeom>
        </p:spPr>
        <p:txBody>
          <a:bodyPr anchor="t" rtlCol="false" tIns="0" lIns="0" bIns="0" rIns="0">
            <a:spAutoFit/>
          </a:bodyPr>
          <a:lstStyle/>
          <a:p>
            <a:pPr algn="just">
              <a:lnSpc>
                <a:spcPts val="4075"/>
              </a:lnSpc>
              <a:spcBef>
                <a:spcPct val="0"/>
              </a:spcBef>
            </a:pPr>
            <a:r>
              <a:rPr lang="en-US" sz="2911" spc="-58">
                <a:solidFill>
                  <a:srgbClr val="FFFFFF"/>
                </a:solidFill>
                <a:latin typeface="Helvetica World"/>
                <a:ea typeface="Helvetica World"/>
                <a:cs typeface="Helvetica World"/>
                <a:sym typeface="Helvetica World"/>
                <a:hlinkClick r:id="rId14" tooltip="mailto:hyd.agassociates@gmail.com"/>
              </a:rPr>
              <a:t>hyd.agassociates@gmail.com </a:t>
            </a:r>
          </a:p>
        </p:txBody>
      </p:sp>
      <p:sp>
        <p:nvSpPr>
          <p:cNvPr name="Freeform 25" id="25"/>
          <p:cNvSpPr/>
          <p:nvPr/>
        </p:nvSpPr>
        <p:spPr>
          <a:xfrm flipH="false" flipV="false" rot="0">
            <a:off x="-1668505" y="-1241861"/>
            <a:ext cx="5750608" cy="5750608"/>
          </a:xfrm>
          <a:custGeom>
            <a:avLst/>
            <a:gdLst/>
            <a:ahLst/>
            <a:cxnLst/>
            <a:rect r="r" b="b" t="t" l="l"/>
            <a:pathLst>
              <a:path h="5750608" w="5750608">
                <a:moveTo>
                  <a:pt x="0" y="0"/>
                </a:moveTo>
                <a:lnTo>
                  <a:pt x="5750607" y="0"/>
                </a:lnTo>
                <a:lnTo>
                  <a:pt x="5750607" y="5750608"/>
                </a:lnTo>
                <a:lnTo>
                  <a:pt x="0" y="5750608"/>
                </a:lnTo>
                <a:lnTo>
                  <a:pt x="0" y="0"/>
                </a:lnTo>
                <a:close/>
              </a:path>
            </a:pathLst>
          </a:custGeom>
          <a:blipFill>
            <a:blip r:embed="rId15"/>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CC0DF"/>
        </a:solidFill>
      </p:bgPr>
    </p:bg>
    <p:spTree>
      <p:nvGrpSpPr>
        <p:cNvPr id="1" name=""/>
        <p:cNvGrpSpPr/>
        <p:nvPr/>
      </p:nvGrpSpPr>
      <p:grpSpPr>
        <a:xfrm>
          <a:off x="0" y="0"/>
          <a:ext cx="0" cy="0"/>
          <a:chOff x="0" y="0"/>
          <a:chExt cx="0" cy="0"/>
        </a:xfrm>
      </p:grpSpPr>
      <p:grpSp>
        <p:nvGrpSpPr>
          <p:cNvPr name="Group 2" id="2"/>
          <p:cNvGrpSpPr/>
          <p:nvPr/>
        </p:nvGrpSpPr>
        <p:grpSpPr>
          <a:xfrm rot="0">
            <a:off x="-1330303" y="-1247746"/>
            <a:ext cx="11918330" cy="1191833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FD2"/>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5" id="5"/>
          <p:cNvGrpSpPr/>
          <p:nvPr/>
        </p:nvGrpSpPr>
        <p:grpSpPr>
          <a:xfrm rot="0">
            <a:off x="8515178" y="-1238221"/>
            <a:ext cx="7921418" cy="792141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2A5C9F">
                    <a:alpha val="100000"/>
                  </a:srgbClr>
                </a:gs>
              </a:gsLst>
              <a:lin ang="0"/>
            </a:gra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8" id="8"/>
          <p:cNvGrpSpPr/>
          <p:nvPr/>
        </p:nvGrpSpPr>
        <p:grpSpPr>
          <a:xfrm rot="0">
            <a:off x="8832400" y="-920999"/>
            <a:ext cx="7286973" cy="728697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118"/>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1" id="11"/>
          <p:cNvGrpSpPr/>
          <p:nvPr/>
        </p:nvGrpSpPr>
        <p:grpSpPr>
          <a:xfrm rot="0">
            <a:off x="9076744" y="-676656"/>
            <a:ext cx="6798287" cy="679828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12076" r="0" b="-12076"/>
              </a:stretch>
            </a:blipFill>
          </p:spPr>
        </p:sp>
      </p:grpSp>
      <p:grpSp>
        <p:nvGrpSpPr>
          <p:cNvPr name="Group 13" id="13"/>
          <p:cNvGrpSpPr/>
          <p:nvPr/>
        </p:nvGrpSpPr>
        <p:grpSpPr>
          <a:xfrm rot="0">
            <a:off x="11531839" y="4361773"/>
            <a:ext cx="5727461" cy="5727461"/>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2A5C9F">
                    <a:alpha val="100000"/>
                  </a:srgbClr>
                </a:gs>
              </a:gsLst>
              <a:lin ang="0"/>
            </a:gradFill>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6" id="16"/>
          <p:cNvGrpSpPr/>
          <p:nvPr/>
        </p:nvGrpSpPr>
        <p:grpSpPr>
          <a:xfrm rot="-1213073">
            <a:off x="15498617" y="2518087"/>
            <a:ext cx="1373330" cy="137333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18" id="18"/>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19" id="19"/>
          <p:cNvGrpSpPr/>
          <p:nvPr/>
        </p:nvGrpSpPr>
        <p:grpSpPr>
          <a:xfrm rot="-1213073">
            <a:off x="15920278" y="1454880"/>
            <a:ext cx="678354" cy="67835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1" id="21"/>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2" id="22"/>
          <p:cNvGrpSpPr/>
          <p:nvPr/>
        </p:nvGrpSpPr>
        <p:grpSpPr>
          <a:xfrm rot="0">
            <a:off x="16817481" y="9218260"/>
            <a:ext cx="424913" cy="424913"/>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4" id="24"/>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5" id="25"/>
          <p:cNvGrpSpPr/>
          <p:nvPr/>
        </p:nvGrpSpPr>
        <p:grpSpPr>
          <a:xfrm rot="0">
            <a:off x="17259300" y="7568758"/>
            <a:ext cx="908412" cy="908412"/>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27" id="27"/>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28" id="28"/>
          <p:cNvGrpSpPr/>
          <p:nvPr/>
        </p:nvGrpSpPr>
        <p:grpSpPr>
          <a:xfrm rot="0">
            <a:off x="11761202" y="4591135"/>
            <a:ext cx="5268736" cy="5268736"/>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118"/>
            </a:solidFill>
          </p:spPr>
        </p:sp>
        <p:sp>
          <p:nvSpPr>
            <p:cNvPr name="TextBox 30" id="30"/>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1" id="31"/>
          <p:cNvGrpSpPr/>
          <p:nvPr/>
        </p:nvGrpSpPr>
        <p:grpSpPr>
          <a:xfrm rot="0">
            <a:off x="11937870" y="4767804"/>
            <a:ext cx="4915398" cy="4915398"/>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14102" r="0" b="-14102"/>
              </a:stretch>
            </a:blipFill>
          </p:spPr>
        </p:sp>
      </p:grpSp>
      <p:grpSp>
        <p:nvGrpSpPr>
          <p:cNvPr name="Group 33" id="33"/>
          <p:cNvGrpSpPr/>
          <p:nvPr/>
        </p:nvGrpSpPr>
        <p:grpSpPr>
          <a:xfrm rot="0">
            <a:off x="10997603" y="8861781"/>
            <a:ext cx="1196291" cy="1196291"/>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5" id="35"/>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grpSp>
        <p:nvGrpSpPr>
          <p:cNvPr name="Group 36" id="36"/>
          <p:cNvGrpSpPr/>
          <p:nvPr/>
        </p:nvGrpSpPr>
        <p:grpSpPr>
          <a:xfrm rot="0">
            <a:off x="12470245" y="9627325"/>
            <a:ext cx="739537" cy="739537"/>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2960">
                    <a:alpha val="100000"/>
                  </a:srgbClr>
                </a:gs>
                <a:gs pos="100000">
                  <a:srgbClr val="134180">
                    <a:alpha val="100000"/>
                  </a:srgbClr>
                </a:gs>
              </a:gsLst>
              <a:lin ang="0"/>
            </a:gradFill>
          </p:spPr>
        </p:sp>
        <p:sp>
          <p:nvSpPr>
            <p:cNvPr name="TextBox 38" id="38"/>
            <p:cNvSpPr txBox="true"/>
            <p:nvPr/>
          </p:nvSpPr>
          <p:spPr>
            <a:xfrm>
              <a:off x="76200" y="28575"/>
              <a:ext cx="660400" cy="708025"/>
            </a:xfrm>
            <a:prstGeom prst="rect">
              <a:avLst/>
            </a:prstGeom>
          </p:spPr>
          <p:txBody>
            <a:bodyPr anchor="ctr" rtlCol="false" tIns="50800" lIns="50800" bIns="50800" rIns="50800"/>
            <a:lstStyle/>
            <a:p>
              <a:pPr algn="ctr">
                <a:lnSpc>
                  <a:spcPts val="3504"/>
                </a:lnSpc>
              </a:pPr>
            </a:p>
          </p:txBody>
        </p:sp>
      </p:grpSp>
      <p:sp>
        <p:nvSpPr>
          <p:cNvPr name="TextBox 39" id="39"/>
          <p:cNvSpPr txBox="true"/>
          <p:nvPr/>
        </p:nvSpPr>
        <p:spPr>
          <a:xfrm rot="0">
            <a:off x="1084888" y="2244157"/>
            <a:ext cx="9800767" cy="2907952"/>
          </a:xfrm>
          <a:prstGeom prst="rect">
            <a:avLst/>
          </a:prstGeom>
        </p:spPr>
        <p:txBody>
          <a:bodyPr anchor="t" rtlCol="false" tIns="0" lIns="0" bIns="0" rIns="0">
            <a:spAutoFit/>
          </a:bodyPr>
          <a:lstStyle/>
          <a:p>
            <a:pPr algn="l">
              <a:lnSpc>
                <a:spcPts val="23769"/>
              </a:lnSpc>
            </a:pPr>
            <a:r>
              <a:rPr lang="en-US" sz="16978">
                <a:gradFill>
                  <a:gsLst>
                    <a:gs pos="0">
                      <a:srgbClr val="002960">
                        <a:alpha val="100000"/>
                      </a:srgbClr>
                    </a:gs>
                    <a:gs pos="100000">
                      <a:srgbClr val="134180">
                        <a:alpha val="100000"/>
                      </a:srgbClr>
                    </a:gs>
                  </a:gsLst>
                  <a:lin ang="0"/>
                </a:gradFill>
                <a:latin typeface="League Gothic"/>
                <a:ea typeface="League Gothic"/>
                <a:cs typeface="League Gothic"/>
                <a:sym typeface="League Gothic"/>
              </a:rPr>
              <a:t>THANK YOU</a:t>
            </a:r>
          </a:p>
        </p:txBody>
      </p:sp>
      <p:grpSp>
        <p:nvGrpSpPr>
          <p:cNvPr name="Group 40" id="40"/>
          <p:cNvGrpSpPr/>
          <p:nvPr/>
        </p:nvGrpSpPr>
        <p:grpSpPr>
          <a:xfrm rot="0">
            <a:off x="-1758191" y="4984434"/>
            <a:ext cx="9782178" cy="1043091"/>
            <a:chOff x="0" y="0"/>
            <a:chExt cx="3811245" cy="406400"/>
          </a:xfrm>
        </p:grpSpPr>
        <p:sp>
          <p:nvSpPr>
            <p:cNvPr name="Freeform 41" id="41"/>
            <p:cNvSpPr/>
            <p:nvPr/>
          </p:nvSpPr>
          <p:spPr>
            <a:xfrm flipH="false" flipV="false" rot="0">
              <a:off x="0" y="0"/>
              <a:ext cx="3811245" cy="406400"/>
            </a:xfrm>
            <a:custGeom>
              <a:avLst/>
              <a:gdLst/>
              <a:ahLst/>
              <a:cxnLst/>
              <a:rect r="r" b="b" t="t" l="l"/>
              <a:pathLst>
                <a:path h="406400" w="3811245">
                  <a:moveTo>
                    <a:pt x="3608045" y="0"/>
                  </a:moveTo>
                  <a:cubicBezTo>
                    <a:pt x="3720269" y="0"/>
                    <a:pt x="3811245" y="90976"/>
                    <a:pt x="3811245" y="203200"/>
                  </a:cubicBezTo>
                  <a:cubicBezTo>
                    <a:pt x="3811245" y="315424"/>
                    <a:pt x="3720269" y="406400"/>
                    <a:pt x="3608045" y="406400"/>
                  </a:cubicBezTo>
                  <a:lnTo>
                    <a:pt x="203200" y="406400"/>
                  </a:lnTo>
                  <a:cubicBezTo>
                    <a:pt x="90976" y="406400"/>
                    <a:pt x="0" y="315424"/>
                    <a:pt x="0" y="203200"/>
                  </a:cubicBezTo>
                  <a:cubicBezTo>
                    <a:pt x="0" y="90976"/>
                    <a:pt x="90976" y="0"/>
                    <a:pt x="203200" y="0"/>
                  </a:cubicBezTo>
                  <a:close/>
                </a:path>
              </a:pathLst>
            </a:custGeom>
            <a:solidFill>
              <a:srgbClr val="FFD118"/>
            </a:solidFill>
          </p:spPr>
        </p:sp>
        <p:sp>
          <p:nvSpPr>
            <p:cNvPr name="TextBox 42" id="42"/>
            <p:cNvSpPr txBox="true"/>
            <p:nvPr/>
          </p:nvSpPr>
          <p:spPr>
            <a:xfrm>
              <a:off x="0" y="-38100"/>
              <a:ext cx="3811245" cy="444500"/>
            </a:xfrm>
            <a:prstGeom prst="rect">
              <a:avLst/>
            </a:prstGeom>
          </p:spPr>
          <p:txBody>
            <a:bodyPr anchor="ctr" rtlCol="false" tIns="50800" lIns="50800" bIns="50800" rIns="50800"/>
            <a:lstStyle/>
            <a:p>
              <a:pPr algn="ctr">
                <a:lnSpc>
                  <a:spcPts val="2659"/>
                </a:lnSpc>
                <a:spcBef>
                  <a:spcPct val="0"/>
                </a:spcBef>
              </a:pPr>
            </a:p>
          </p:txBody>
        </p:sp>
      </p:grpSp>
      <p:sp>
        <p:nvSpPr>
          <p:cNvPr name="TextBox 43" id="43"/>
          <p:cNvSpPr txBox="true"/>
          <p:nvPr/>
        </p:nvSpPr>
        <p:spPr>
          <a:xfrm rot="0">
            <a:off x="1084888" y="5095712"/>
            <a:ext cx="6679425" cy="744335"/>
          </a:xfrm>
          <a:prstGeom prst="rect">
            <a:avLst/>
          </a:prstGeom>
        </p:spPr>
        <p:txBody>
          <a:bodyPr anchor="t" rtlCol="false" tIns="0" lIns="0" bIns="0" rIns="0">
            <a:spAutoFit/>
          </a:bodyPr>
          <a:lstStyle/>
          <a:p>
            <a:pPr algn="l">
              <a:lnSpc>
                <a:spcPts val="5698"/>
              </a:lnSpc>
              <a:spcBef>
                <a:spcPct val="0"/>
              </a:spcBef>
            </a:pPr>
            <a:r>
              <a:rPr lang="en-US" b="true" sz="4070" spc="1099">
                <a:solidFill>
                  <a:srgbClr val="002960"/>
                </a:solidFill>
                <a:latin typeface="Helvetica World Bold"/>
                <a:ea typeface="Helvetica World Bold"/>
                <a:cs typeface="Helvetica World Bold"/>
                <a:sym typeface="Helvetica World Bold"/>
              </a:rPr>
              <a:t>FOR ATTENTIONS</a:t>
            </a:r>
          </a:p>
        </p:txBody>
      </p:sp>
      <p:sp>
        <p:nvSpPr>
          <p:cNvPr name="TextBox 44" id="44"/>
          <p:cNvSpPr txBox="true"/>
          <p:nvPr/>
        </p:nvSpPr>
        <p:spPr>
          <a:xfrm rot="0">
            <a:off x="1084888" y="6510013"/>
            <a:ext cx="8059112" cy="1727200"/>
          </a:xfrm>
          <a:prstGeom prst="rect">
            <a:avLst/>
          </a:prstGeom>
        </p:spPr>
        <p:txBody>
          <a:bodyPr anchor="t" rtlCol="false" tIns="0" lIns="0" bIns="0" rIns="0">
            <a:spAutoFit/>
          </a:bodyPr>
          <a:lstStyle/>
          <a:p>
            <a:pPr algn="l">
              <a:lnSpc>
                <a:spcPts val="3499"/>
              </a:lnSpc>
              <a:spcBef>
                <a:spcPct val="0"/>
              </a:spcBef>
            </a:pPr>
            <a:r>
              <a:rPr lang="en-US" sz="2499" spc="-49">
                <a:solidFill>
                  <a:srgbClr val="000000"/>
                </a:solidFill>
                <a:latin typeface="Helvetica World"/>
                <a:ea typeface="Helvetica World"/>
                <a:cs typeface="Helvetica World"/>
                <a:sym typeface="Helvetica World"/>
              </a:rPr>
              <a:t>We would like to express our sincere appreciation for your time and consideration in reviewing our business plan. We are excited about the potential opportunities ahead and look forward to the possibility of working together in the future.</a:t>
            </a:r>
          </a:p>
        </p:txBody>
      </p:sp>
      <p:sp>
        <p:nvSpPr>
          <p:cNvPr name="Freeform 45" id="45"/>
          <p:cNvSpPr/>
          <p:nvPr/>
        </p:nvSpPr>
        <p:spPr>
          <a:xfrm flipH="false" flipV="false" rot="0">
            <a:off x="1084888" y="8729350"/>
            <a:ext cx="528950" cy="528950"/>
          </a:xfrm>
          <a:custGeom>
            <a:avLst/>
            <a:gdLst/>
            <a:ahLst/>
            <a:cxnLst/>
            <a:rect r="r" b="b" t="t" l="l"/>
            <a:pathLst>
              <a:path h="528950" w="528950">
                <a:moveTo>
                  <a:pt x="0" y="0"/>
                </a:moveTo>
                <a:lnTo>
                  <a:pt x="528949" y="0"/>
                </a:lnTo>
                <a:lnTo>
                  <a:pt x="528949" y="528950"/>
                </a:lnTo>
                <a:lnTo>
                  <a:pt x="0" y="5289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6" id="46"/>
          <p:cNvSpPr txBox="true"/>
          <p:nvPr/>
        </p:nvSpPr>
        <p:spPr>
          <a:xfrm rot="0">
            <a:off x="1759840" y="8713834"/>
            <a:ext cx="4618138" cy="502832"/>
          </a:xfrm>
          <a:prstGeom prst="rect">
            <a:avLst/>
          </a:prstGeom>
        </p:spPr>
        <p:txBody>
          <a:bodyPr anchor="t" rtlCol="false" tIns="0" lIns="0" bIns="0" rIns="0">
            <a:spAutoFit/>
          </a:bodyPr>
          <a:lstStyle/>
          <a:p>
            <a:pPr algn="l">
              <a:lnSpc>
                <a:spcPts val="3784"/>
              </a:lnSpc>
              <a:spcBef>
                <a:spcPct val="0"/>
              </a:spcBef>
            </a:pPr>
            <a:r>
              <a:rPr lang="en-US" b="true" sz="2703" spc="-54">
                <a:solidFill>
                  <a:srgbClr val="FFFFFF"/>
                </a:solidFill>
                <a:latin typeface="Helvetica World Bold"/>
                <a:ea typeface="Helvetica World Bold"/>
                <a:cs typeface="Helvetica World Bold"/>
                <a:sym typeface="Helvetica World Bold"/>
                <a:hlinkClick r:id="rId6" tooltip="http://www.vgtaxadvisors.com"/>
              </a:rPr>
              <a:t>www.vgtaxadvisors.com </a:t>
            </a:r>
          </a:p>
        </p:txBody>
      </p:sp>
      <p:sp>
        <p:nvSpPr>
          <p:cNvPr name="Freeform 47" id="47"/>
          <p:cNvSpPr/>
          <p:nvPr/>
        </p:nvSpPr>
        <p:spPr>
          <a:xfrm flipH="false" flipV="false" rot="0">
            <a:off x="-1681699" y="-1039189"/>
            <a:ext cx="5750608" cy="5750608"/>
          </a:xfrm>
          <a:custGeom>
            <a:avLst/>
            <a:gdLst/>
            <a:ahLst/>
            <a:cxnLst/>
            <a:rect r="r" b="b" t="t" l="l"/>
            <a:pathLst>
              <a:path h="5750608" w="5750608">
                <a:moveTo>
                  <a:pt x="0" y="0"/>
                </a:moveTo>
                <a:lnTo>
                  <a:pt x="5750608" y="0"/>
                </a:lnTo>
                <a:lnTo>
                  <a:pt x="5750608" y="5750608"/>
                </a:lnTo>
                <a:lnTo>
                  <a:pt x="0" y="5750608"/>
                </a:lnTo>
                <a:lnTo>
                  <a:pt x="0" y="0"/>
                </a:lnTo>
                <a:close/>
              </a:path>
            </a:pathLst>
          </a:custGeom>
          <a:blipFill>
            <a:blip r:embed="rId7"/>
            <a:stretch>
              <a:fillRect l="0" t="0" r="0" b="0"/>
            </a:stretch>
          </a:blipFill>
        </p:spPr>
      </p:sp>
      <p:sp>
        <p:nvSpPr>
          <p:cNvPr name="TextBox 48" id="48"/>
          <p:cNvSpPr txBox="true"/>
          <p:nvPr/>
        </p:nvSpPr>
        <p:spPr>
          <a:xfrm rot="0">
            <a:off x="2023741" y="1177652"/>
            <a:ext cx="6491438" cy="616405"/>
          </a:xfrm>
          <a:prstGeom prst="rect">
            <a:avLst/>
          </a:prstGeom>
        </p:spPr>
        <p:txBody>
          <a:bodyPr anchor="t" rtlCol="false" tIns="0" lIns="0" bIns="0" rIns="0">
            <a:spAutoFit/>
          </a:bodyPr>
          <a:lstStyle/>
          <a:p>
            <a:pPr algn="l">
              <a:lnSpc>
                <a:spcPts val="4652"/>
              </a:lnSpc>
              <a:spcBef>
                <a:spcPct val="0"/>
              </a:spcBef>
            </a:pPr>
            <a:r>
              <a:rPr lang="en-US" b="true" sz="3323" spc="-66">
                <a:solidFill>
                  <a:srgbClr val="010101"/>
                </a:solidFill>
                <a:latin typeface="Helvetica World Bold"/>
                <a:ea typeface="Helvetica World Bold"/>
                <a:cs typeface="Helvetica World Bold"/>
                <a:sym typeface="Helvetica World Bold"/>
              </a:rPr>
              <a:t>VG EXPERT TAX ADVISORS LLP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DAG8oCQYW2Q</dc:identifier>
  <dcterms:modified xsi:type="dcterms:W3CDTF">2011-08-01T06:04:30Z</dcterms:modified>
  <cp:revision>1</cp:revision>
  <dc:title>VG Expert Profile Ver 1.0</dc:title>
</cp:coreProperties>
</file>